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256" r:id="rId2"/>
    <p:sldId id="335" r:id="rId3"/>
    <p:sldId id="264" r:id="rId4"/>
    <p:sldId id="331" r:id="rId5"/>
    <p:sldId id="282" r:id="rId6"/>
    <p:sldId id="265" r:id="rId7"/>
    <p:sldId id="266" r:id="rId8"/>
    <p:sldId id="259" r:id="rId9"/>
    <p:sldId id="332" r:id="rId10"/>
    <p:sldId id="334" r:id="rId11"/>
    <p:sldId id="260" r:id="rId12"/>
    <p:sldId id="302" r:id="rId13"/>
    <p:sldId id="257" r:id="rId14"/>
    <p:sldId id="281" r:id="rId15"/>
    <p:sldId id="298" r:id="rId16"/>
    <p:sldId id="333" r:id="rId17"/>
    <p:sldId id="310" r:id="rId18"/>
    <p:sldId id="300" r:id="rId19"/>
    <p:sldId id="324" r:id="rId20"/>
    <p:sldId id="329" r:id="rId21"/>
    <p:sldId id="340" r:id="rId22"/>
    <p:sldId id="330" r:id="rId23"/>
    <p:sldId id="301" r:id="rId24"/>
    <p:sldId id="261" r:id="rId25"/>
    <p:sldId id="339" r:id="rId26"/>
    <p:sldId id="262" r:id="rId27"/>
    <p:sldId id="267" r:id="rId28"/>
    <p:sldId id="341" r:id="rId29"/>
    <p:sldId id="283" r:id="rId30"/>
    <p:sldId id="268" r:id="rId31"/>
    <p:sldId id="278" r:id="rId32"/>
    <p:sldId id="285" r:id="rId33"/>
    <p:sldId id="286" r:id="rId34"/>
    <p:sldId id="287" r:id="rId35"/>
    <p:sldId id="299" r:id="rId36"/>
    <p:sldId id="288" r:id="rId37"/>
    <p:sldId id="304" r:id="rId38"/>
    <p:sldId id="305" r:id="rId39"/>
    <p:sldId id="306" r:id="rId40"/>
    <p:sldId id="307" r:id="rId41"/>
    <p:sldId id="289" r:id="rId42"/>
    <p:sldId id="308" r:id="rId43"/>
    <p:sldId id="336" r:id="rId44"/>
    <p:sldId id="337" r:id="rId45"/>
    <p:sldId id="309" r:id="rId46"/>
    <p:sldId id="29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89"/>
    <p:restoredTop sz="94529"/>
  </p:normalViewPr>
  <p:slideViewPr>
    <p:cSldViewPr snapToGrid="0" snapToObjects="1">
      <p:cViewPr varScale="1">
        <p:scale>
          <a:sx n="124" d="100"/>
          <a:sy n="124" d="100"/>
        </p:scale>
        <p:origin x="184" y="192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snapToObjects="1">
      <p:cViewPr varScale="1">
        <p:scale>
          <a:sx n="120" d="100"/>
          <a:sy n="120" d="100"/>
        </p:scale>
        <p:origin x="1024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6B5CAD5-2CEA-FD48-29CA-A0E276D847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B590857-120C-EBDB-CD81-4377851313F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F75CBB-A44A-9C4B-A8C6-25A992E0242E}" type="datetimeFigureOut">
              <a:rPr lang="en-US" smtClean="0"/>
              <a:t>8/28/23</a:t>
            </a:fld>
            <a:endParaRPr lang="en-US"/>
          </a:p>
        </p:txBody>
      </p:sp>
      <p:sp>
        <p:nvSpPr>
          <p:cNvPr id="4" name="Footer Placeholder 3">
            <a:extLst>
              <a:ext uri="{FF2B5EF4-FFF2-40B4-BE49-F238E27FC236}">
                <a16:creationId xmlns:a16="http://schemas.microsoft.com/office/drawing/2014/main" id="{09561CC9-04D2-C155-9FEA-4E24AAC0D7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966F508-07C9-0743-086D-F9033F6FC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93E05D-BCC8-514F-8787-E81AD40F429D}" type="slidenum">
              <a:rPr lang="en-US" smtClean="0"/>
              <a:t>‹#›</a:t>
            </a:fld>
            <a:endParaRPr lang="en-US"/>
          </a:p>
        </p:txBody>
      </p:sp>
    </p:spTree>
    <p:extLst>
      <p:ext uri="{BB962C8B-B14F-4D97-AF65-F5344CB8AC3E}">
        <p14:creationId xmlns:p14="http://schemas.microsoft.com/office/powerpoint/2010/main" val="1871623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19B4D1-0A28-FA4A-9134-5F79B138F3AC}" type="datetimeFigureOut">
              <a:rPr lang="en-US" smtClean="0"/>
              <a:t>8/28/23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84A19F-9A5E-D240-8FF1-934ECF97C3D1}" type="slidenum">
              <a:rPr lang="en-US" smtClean="0"/>
              <a:t>‹#›</a:t>
            </a:fld>
            <a:endParaRPr lang="en-US"/>
          </a:p>
        </p:txBody>
      </p:sp>
    </p:spTree>
    <p:extLst>
      <p:ext uri="{BB962C8B-B14F-4D97-AF65-F5344CB8AC3E}">
        <p14:creationId xmlns:p14="http://schemas.microsoft.com/office/powerpoint/2010/main" val="1555283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84A19F-9A5E-D240-8FF1-934ECF97C3D1}" type="slidenum">
              <a:rPr lang="en-US" smtClean="0"/>
              <a:t>25</a:t>
            </a:fld>
            <a:endParaRPr lang="en-US"/>
          </a:p>
        </p:txBody>
      </p:sp>
    </p:spTree>
    <p:extLst>
      <p:ext uri="{BB962C8B-B14F-4D97-AF65-F5344CB8AC3E}">
        <p14:creationId xmlns:p14="http://schemas.microsoft.com/office/powerpoint/2010/main" val="4137299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8/28/23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8/28/23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8/28/23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8/28/23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8/28/23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8/28/23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8/28/23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8/28/23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8/28/23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8/28/23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8/28/23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8/28/23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dirty="0"/>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9160" y="0"/>
            <a:ext cx="10499463" cy="2571078"/>
          </a:xfrm>
        </p:spPr>
        <p:txBody>
          <a:bodyPr>
            <a:normAutofit/>
          </a:bodyPr>
          <a:lstStyle/>
          <a:p>
            <a:pPr algn="l"/>
            <a:r>
              <a:rPr lang="en-US" dirty="0"/>
              <a:t>Statistical Principles</a:t>
            </a:r>
            <a:br>
              <a:rPr lang="en-US" dirty="0"/>
            </a:br>
            <a:r>
              <a:rPr lang="en-US" sz="4000" dirty="0"/>
              <a:t>Biology 683</a:t>
            </a:r>
            <a:br>
              <a:rPr lang="en-US" sz="4000" dirty="0"/>
            </a:br>
            <a:br>
              <a:rPr lang="en-US" sz="4000" dirty="0"/>
            </a:br>
            <a:r>
              <a:rPr lang="en-US" sz="2800" dirty="0"/>
              <a:t>Heath Blackmon</a:t>
            </a:r>
          </a:p>
        </p:txBody>
      </p:sp>
      <p:pic>
        <p:nvPicPr>
          <p:cNvPr id="1026" name="Picture 2" descr="...okay, but because you said that, we're breaking up.">
            <a:extLst>
              <a:ext uri="{FF2B5EF4-FFF2-40B4-BE49-F238E27FC236}">
                <a16:creationId xmlns:a16="http://schemas.microsoft.com/office/drawing/2014/main" id="{6C627A96-695D-ECD9-BB58-E00BDD46C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111" y="1105648"/>
            <a:ext cx="8366729" cy="24874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0DAA33B-E253-490B-CAD7-F34B1B849254}"/>
              </a:ext>
            </a:extLst>
          </p:cNvPr>
          <p:cNvSpPr txBox="1"/>
          <p:nvPr/>
        </p:nvSpPr>
        <p:spPr>
          <a:xfrm>
            <a:off x="1009703" y="4286923"/>
            <a:ext cx="10172593" cy="1754326"/>
          </a:xfrm>
          <a:prstGeom prst="rect">
            <a:avLst/>
          </a:prstGeom>
          <a:noFill/>
        </p:spPr>
        <p:txBody>
          <a:bodyPr wrap="none" rtlCol="0">
            <a:spAutoFit/>
          </a:bodyPr>
          <a:lstStyle/>
          <a:p>
            <a:r>
              <a:rPr lang="en-US" sz="3600" b="1" dirty="0"/>
              <a:t>Example test questions:</a:t>
            </a:r>
          </a:p>
          <a:p>
            <a:r>
              <a:rPr lang="en-US" sz="3600" dirty="0"/>
              <a:t>Name 3 causes of the reproducibility crisis</a:t>
            </a:r>
          </a:p>
          <a:p>
            <a:r>
              <a:rPr lang="en-US" sz="3600" dirty="0"/>
              <a:t>Name 3 possible solutions to the reproducibility crisis</a:t>
            </a:r>
          </a:p>
        </p:txBody>
      </p:sp>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Going from samples to populations</a:t>
            </a:r>
          </a:p>
        </p:txBody>
      </p:sp>
      <p:sp>
        <p:nvSpPr>
          <p:cNvPr id="5" name="TextBox 4">
            <a:extLst>
              <a:ext uri="{FF2B5EF4-FFF2-40B4-BE49-F238E27FC236}">
                <a16:creationId xmlns:a16="http://schemas.microsoft.com/office/drawing/2014/main" id="{1C5AAD5C-CAAC-21E8-173A-23C102EF60F2}"/>
              </a:ext>
            </a:extLst>
          </p:cNvPr>
          <p:cNvSpPr txBox="1"/>
          <p:nvPr/>
        </p:nvSpPr>
        <p:spPr>
          <a:xfrm>
            <a:off x="367430" y="1719879"/>
            <a:ext cx="11602726" cy="3539430"/>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202124"/>
                </a:solidFill>
              </a:rPr>
              <a:t>The group C57BL/6 mice on a high fat diet in the BSBW vivarium</a:t>
            </a:r>
          </a:p>
          <a:p>
            <a:pPr marL="457200" indent="-457200">
              <a:buFont typeface="Arial" panose="020B0604020202020204" pitchFamily="34" charset="0"/>
              <a:buChar char="•"/>
            </a:pPr>
            <a:r>
              <a:rPr lang="en-US" sz="3200" dirty="0">
                <a:solidFill>
                  <a:srgbClr val="202124"/>
                </a:solidFill>
              </a:rPr>
              <a:t>C57BL/6 mice on a high fat diet</a:t>
            </a:r>
          </a:p>
          <a:p>
            <a:pPr marL="457200" indent="-457200">
              <a:buFont typeface="Arial" panose="020B0604020202020204" pitchFamily="34" charset="0"/>
              <a:buChar char="•"/>
            </a:pPr>
            <a:r>
              <a:rPr lang="en-US" sz="3200" dirty="0">
                <a:solidFill>
                  <a:srgbClr val="202124"/>
                </a:solidFill>
              </a:rPr>
              <a:t>All </a:t>
            </a:r>
            <a:r>
              <a:rPr lang="en-US" sz="3200" i="1" dirty="0">
                <a:solidFill>
                  <a:srgbClr val="202124"/>
                </a:solidFill>
              </a:rPr>
              <a:t>Mus musculus</a:t>
            </a:r>
          </a:p>
          <a:p>
            <a:pPr marL="457200" indent="-457200">
              <a:buFont typeface="Arial" panose="020B0604020202020204" pitchFamily="34" charset="0"/>
              <a:buChar char="•"/>
            </a:pPr>
            <a:r>
              <a:rPr lang="en-US" sz="3200" dirty="0"/>
              <a:t>All rodents</a:t>
            </a:r>
          </a:p>
          <a:p>
            <a:pPr marL="457200" indent="-457200">
              <a:buFont typeface="Arial" panose="020B0604020202020204" pitchFamily="34" charset="0"/>
              <a:buChar char="•"/>
            </a:pPr>
            <a:r>
              <a:rPr lang="en-US" sz="3200" dirty="0"/>
              <a:t>All mammals</a:t>
            </a:r>
          </a:p>
          <a:p>
            <a:pPr marL="457200" indent="-457200">
              <a:buFont typeface="Arial" panose="020B0604020202020204" pitchFamily="34" charset="0"/>
              <a:buChar char="•"/>
            </a:pPr>
            <a:r>
              <a:rPr lang="en-US" sz="3200" dirty="0"/>
              <a:t>All animals</a:t>
            </a:r>
          </a:p>
          <a:p>
            <a:pPr marL="457200" indent="-457200">
              <a:buFont typeface="Arial" panose="020B0604020202020204" pitchFamily="34" charset="0"/>
              <a:buChar char="•"/>
            </a:pPr>
            <a:r>
              <a:rPr lang="en-US" sz="3200" dirty="0"/>
              <a:t>All life</a:t>
            </a:r>
          </a:p>
        </p:txBody>
      </p:sp>
    </p:spTree>
    <p:extLst>
      <p:ext uri="{BB962C8B-B14F-4D97-AF65-F5344CB8AC3E}">
        <p14:creationId xmlns:p14="http://schemas.microsoft.com/office/powerpoint/2010/main" val="307929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Falling Cats</a:t>
            </a:r>
          </a:p>
        </p:txBody>
      </p:sp>
      <p:sp>
        <p:nvSpPr>
          <p:cNvPr id="4" name="Rectangle 3"/>
          <p:cNvSpPr/>
          <p:nvPr/>
        </p:nvSpPr>
        <p:spPr>
          <a:xfrm>
            <a:off x="195431" y="1225689"/>
            <a:ext cx="11801138" cy="3231654"/>
          </a:xfrm>
          <a:prstGeom prst="rect">
            <a:avLst/>
          </a:prstGeom>
        </p:spPr>
        <p:txBody>
          <a:bodyPr wrap="square">
            <a:spAutoFit/>
          </a:bodyPr>
          <a:lstStyle/>
          <a:p>
            <a:pPr fontAlgn="base"/>
            <a:r>
              <a:rPr lang="en-US" sz="2400" i="1" dirty="0"/>
              <a:t>In the period between January 1, 1998 and December 12, 2001 at the Clinic of Surgery, Orthopedics and Ophthalmology of the Veterinary Faculty, 119 cats were treated after a fall or jump from a balcony or window, where the owners saw the fall, or where there was a reasonable suspicion that a fall had occurred. Only those cats that fell from the second or higher stories were included. The owners brought the cats for treatment within varying periods of time after the fall (from 30 min to over a month).</a:t>
            </a:r>
          </a:p>
          <a:p>
            <a:pPr fontAlgn="base"/>
            <a:endParaRPr lang="en-US" sz="2400" dirty="0"/>
          </a:p>
          <a:p>
            <a:pPr fontAlgn="base"/>
            <a:r>
              <a:rPr lang="en-US" dirty="0"/>
              <a:t>Vnuk, et al. "Feline high-rise syndrome: 119 cases (1998–2001). </a:t>
            </a:r>
          </a:p>
          <a:p>
            <a:pPr fontAlgn="base"/>
            <a:r>
              <a:rPr lang="en-US" i="1" dirty="0"/>
              <a:t>Journal of Feline Medicine &amp; Surgery</a:t>
            </a:r>
            <a:r>
              <a:rPr lang="en-US" dirty="0"/>
              <a:t> 6.5 (2004): 305-312.</a:t>
            </a:r>
          </a:p>
        </p:txBody>
      </p:sp>
      <p:pic>
        <p:nvPicPr>
          <p:cNvPr id="3074" name="Picture 2" descr="2,861 Cat Looking Out Window Stock Photos, Pictures &amp; Royalty-Free Images -  iStock">
            <a:extLst>
              <a:ext uri="{FF2B5EF4-FFF2-40B4-BE49-F238E27FC236}">
                <a16:creationId xmlns:a16="http://schemas.microsoft.com/office/drawing/2014/main" id="{FC922EF6-0675-A00E-A2EF-AFEBA576C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0590" y="4678877"/>
            <a:ext cx="2891663" cy="19230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oogle Makes Animated Gifs A Permanent Part Of Image Search ...">
            <a:extLst>
              <a:ext uri="{FF2B5EF4-FFF2-40B4-BE49-F238E27FC236}">
                <a16:creationId xmlns:a16="http://schemas.microsoft.com/office/drawing/2014/main" id="{C9AC6B36-5D8F-3F86-F554-BDDC7BF0F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4840" y="4678877"/>
            <a:ext cx="1904472" cy="20644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lling cat gif | WiffleGif">
            <a:extLst>
              <a:ext uri="{FF2B5EF4-FFF2-40B4-BE49-F238E27FC236}">
                <a16:creationId xmlns:a16="http://schemas.microsoft.com/office/drawing/2014/main" id="{4069D9BC-7360-30AB-6E5B-560FE0E54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9686" y="4678877"/>
            <a:ext cx="2567721" cy="2064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393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the population?</a:t>
            </a:r>
          </a:p>
        </p:txBody>
      </p:sp>
      <p:pic>
        <p:nvPicPr>
          <p:cNvPr id="5" name="Picture 4">
            <a:extLst>
              <a:ext uri="{FF2B5EF4-FFF2-40B4-BE49-F238E27FC236}">
                <a16:creationId xmlns:a16="http://schemas.microsoft.com/office/drawing/2014/main" id="{7F26F8CE-B56D-FB40-91E7-EFE7882A855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7000" contrast="96000"/>
                    </a14:imgEffect>
                  </a14:imgLayer>
                </a14:imgProps>
              </a:ext>
            </a:extLst>
          </a:blip>
          <a:stretch>
            <a:fillRect/>
          </a:stretch>
        </p:blipFill>
        <p:spPr>
          <a:xfrm>
            <a:off x="161419" y="1075818"/>
            <a:ext cx="7112965" cy="5500142"/>
          </a:xfrm>
          <a:prstGeom prst="rect">
            <a:avLst/>
          </a:prstGeom>
        </p:spPr>
      </p:pic>
      <p:sp>
        <p:nvSpPr>
          <p:cNvPr id="3" name="TextBox 2">
            <a:extLst>
              <a:ext uri="{FF2B5EF4-FFF2-40B4-BE49-F238E27FC236}">
                <a16:creationId xmlns:a16="http://schemas.microsoft.com/office/drawing/2014/main" id="{462EB296-BB40-2E2D-77AB-EB8DC89F50D6}"/>
              </a:ext>
            </a:extLst>
          </p:cNvPr>
          <p:cNvSpPr txBox="1"/>
          <p:nvPr/>
        </p:nvSpPr>
        <p:spPr>
          <a:xfrm>
            <a:off x="7415562" y="2453267"/>
            <a:ext cx="4404732" cy="1384995"/>
          </a:xfrm>
          <a:prstGeom prst="rect">
            <a:avLst/>
          </a:prstGeom>
          <a:noFill/>
        </p:spPr>
        <p:txBody>
          <a:bodyPr wrap="square" rtlCol="0">
            <a:spAutoFit/>
          </a:bodyPr>
          <a:lstStyle/>
          <a:p>
            <a:r>
              <a:rPr lang="en-US" sz="2800" dirty="0"/>
              <a:t>What is your interpretation of the results from this study?</a:t>
            </a:r>
          </a:p>
        </p:txBody>
      </p:sp>
    </p:spTree>
    <p:extLst>
      <p:ext uri="{BB962C8B-B14F-4D97-AF65-F5344CB8AC3E}">
        <p14:creationId xmlns:p14="http://schemas.microsoft.com/office/powerpoint/2010/main" val="209382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 Considerations</a:t>
            </a:r>
          </a:p>
        </p:txBody>
      </p:sp>
      <p:sp>
        <p:nvSpPr>
          <p:cNvPr id="4" name="Rectangle 3"/>
          <p:cNvSpPr/>
          <p:nvPr/>
        </p:nvSpPr>
        <p:spPr>
          <a:xfrm>
            <a:off x="404812" y="1248912"/>
            <a:ext cx="11344602" cy="3046988"/>
          </a:xfrm>
          <a:prstGeom prst="rect">
            <a:avLst/>
          </a:prstGeom>
        </p:spPr>
        <p:txBody>
          <a:bodyPr wrap="square">
            <a:spAutoFit/>
          </a:bodyPr>
          <a:lstStyle/>
          <a:p>
            <a:pPr fontAlgn="base"/>
            <a:r>
              <a:rPr lang="en-US" sz="3200" dirty="0"/>
              <a:t>A researcher is interested in understanding how exercise impacts blood pressure. To collect data for their study they go door to door in their neighborhood and ask if any individuals in the house would be interested in participating in the study (a blood pressure reading and a quick questionnaire. To encourage people to participate the researcher is providing $10 Starbucks gift cards. </a:t>
            </a:r>
          </a:p>
        </p:txBody>
      </p:sp>
    </p:spTree>
    <p:extLst>
      <p:ext uri="{BB962C8B-B14F-4D97-AF65-F5344CB8AC3E}">
        <p14:creationId xmlns:p14="http://schemas.microsoft.com/office/powerpoint/2010/main" val="1230530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Random Sampling</a:t>
            </a:r>
          </a:p>
        </p:txBody>
      </p:sp>
      <p:sp>
        <p:nvSpPr>
          <p:cNvPr id="3" name="Rectangle 2"/>
          <p:cNvSpPr/>
          <p:nvPr/>
        </p:nvSpPr>
        <p:spPr>
          <a:xfrm>
            <a:off x="329852" y="1137108"/>
            <a:ext cx="11482192" cy="3046988"/>
          </a:xfrm>
          <a:prstGeom prst="rect">
            <a:avLst/>
          </a:prstGeom>
        </p:spPr>
        <p:txBody>
          <a:bodyPr wrap="square">
            <a:spAutoFit/>
          </a:bodyPr>
          <a:lstStyle/>
          <a:p>
            <a:pPr marL="514350" indent="-514350" fontAlgn="base">
              <a:buFont typeface="+mj-lt"/>
              <a:buAutoNum type="arabicPeriod"/>
            </a:pPr>
            <a:r>
              <a:rPr lang="en-US" sz="3200" dirty="0">
                <a:latin typeface="inherit" charset="0"/>
              </a:rPr>
              <a:t>Every unit in a population should have an equal chance of being sampled.</a:t>
            </a:r>
          </a:p>
          <a:p>
            <a:pPr marL="514350" indent="-514350" fontAlgn="base">
              <a:buFont typeface="+mj-lt"/>
              <a:buAutoNum type="arabicPeriod"/>
            </a:pPr>
            <a:endParaRPr lang="en-US" sz="3200" dirty="0">
              <a:latin typeface="inherit" charset="0"/>
            </a:endParaRPr>
          </a:p>
          <a:p>
            <a:pPr marL="514350" indent="-514350" fontAlgn="base">
              <a:buFont typeface="+mj-lt"/>
              <a:buAutoNum type="arabicPeriod"/>
            </a:pPr>
            <a:r>
              <a:rPr lang="en-US" sz="3200" dirty="0">
                <a:latin typeface="inherit" charset="0"/>
              </a:rPr>
              <a:t>The selection of units must be independent.</a:t>
            </a:r>
          </a:p>
          <a:p>
            <a:pPr marL="514350" indent="-514350" fontAlgn="base">
              <a:buFont typeface="+mj-lt"/>
              <a:buAutoNum type="arabicPeriod"/>
            </a:pPr>
            <a:endParaRPr lang="en-US" sz="3200" dirty="0">
              <a:effectLst/>
              <a:latin typeface="inherit" charset="0"/>
            </a:endParaRPr>
          </a:p>
          <a:p>
            <a:pPr marL="514350" indent="-514350" fontAlgn="base">
              <a:buFont typeface="+mj-lt"/>
              <a:buAutoNum type="arabicPeriod"/>
            </a:pPr>
            <a:r>
              <a:rPr lang="en-US" sz="3200" dirty="0">
                <a:latin typeface="inherit" charset="0"/>
              </a:rPr>
              <a:t>What are some ways of being non-random?</a:t>
            </a:r>
            <a:endParaRPr lang="en-US" sz="3200" dirty="0">
              <a:effectLst/>
              <a:latin typeface="inherit" charset="0"/>
            </a:endParaRPr>
          </a:p>
        </p:txBody>
      </p:sp>
    </p:spTree>
    <p:extLst>
      <p:ext uri="{BB962C8B-B14F-4D97-AF65-F5344CB8AC3E}">
        <p14:creationId xmlns:p14="http://schemas.microsoft.com/office/powerpoint/2010/main" val="77748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Hypotheses and P-values</a:t>
            </a:r>
          </a:p>
        </p:txBody>
      </p:sp>
      <p:sp>
        <p:nvSpPr>
          <p:cNvPr id="4" name="Rectangle 3"/>
          <p:cNvSpPr/>
          <p:nvPr/>
        </p:nvSpPr>
        <p:spPr>
          <a:xfrm>
            <a:off x="339595" y="3083754"/>
            <a:ext cx="11786991" cy="1323439"/>
          </a:xfrm>
          <a:prstGeom prst="rect">
            <a:avLst/>
          </a:prstGeom>
        </p:spPr>
        <p:txBody>
          <a:bodyPr wrap="square">
            <a:spAutoFit/>
          </a:bodyPr>
          <a:lstStyle/>
          <a:p>
            <a:pPr algn="ctr"/>
            <a:r>
              <a:rPr lang="en-US" sz="4000" b="1" dirty="0"/>
              <a:t>Hypotheses and P-values</a:t>
            </a:r>
            <a:endParaRPr lang="en-US" sz="4000" dirty="0"/>
          </a:p>
          <a:p>
            <a:pPr lvl="1" algn="ctr"/>
            <a:endParaRPr lang="en-US" sz="4000" dirty="0"/>
          </a:p>
        </p:txBody>
      </p:sp>
    </p:spTree>
    <p:extLst>
      <p:ext uri="{BB962C8B-B14F-4D97-AF65-F5344CB8AC3E}">
        <p14:creationId xmlns:p14="http://schemas.microsoft.com/office/powerpoint/2010/main" val="551499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Null Hypothesis </a:t>
            </a:r>
          </a:p>
        </p:txBody>
      </p:sp>
      <p:sp>
        <p:nvSpPr>
          <p:cNvPr id="4" name="Rectangle 3"/>
          <p:cNvSpPr/>
          <p:nvPr/>
        </p:nvSpPr>
        <p:spPr>
          <a:xfrm>
            <a:off x="237995" y="1161821"/>
            <a:ext cx="11786991" cy="5693866"/>
          </a:xfrm>
          <a:prstGeom prst="rect">
            <a:avLst/>
          </a:prstGeom>
        </p:spPr>
        <p:txBody>
          <a:bodyPr wrap="square">
            <a:spAutoFit/>
          </a:bodyPr>
          <a:lstStyle/>
          <a:p>
            <a:r>
              <a:rPr lang="en-US" sz="2800" dirty="0"/>
              <a:t>To analyze your data, you will need a statistical hypothesis to go with your scientific hypothesis </a:t>
            </a:r>
          </a:p>
          <a:p>
            <a:endParaRPr lang="en-US" sz="2800" dirty="0"/>
          </a:p>
          <a:p>
            <a:r>
              <a:rPr lang="en-US" sz="2800" dirty="0"/>
              <a:t>A statistical hypothesis is most easily constructed as a null hypothesis </a:t>
            </a:r>
          </a:p>
          <a:p>
            <a:endParaRPr lang="en-US" sz="2800" dirty="0"/>
          </a:p>
          <a:p>
            <a:r>
              <a:rPr lang="en-US" sz="2800" dirty="0"/>
              <a:t>A null hypothesis posits that the factor of interest has no effect</a:t>
            </a:r>
          </a:p>
          <a:p>
            <a:endParaRPr lang="en-US" sz="2800" dirty="0"/>
          </a:p>
          <a:p>
            <a:pPr lvl="1"/>
            <a:r>
              <a:rPr lang="en-US" sz="2800" dirty="0"/>
              <a:t>Frequentist test we will be looking at p-value</a:t>
            </a:r>
          </a:p>
          <a:p>
            <a:pPr lvl="1"/>
            <a:endParaRPr lang="en-US" sz="2800" dirty="0"/>
          </a:p>
          <a:p>
            <a:pPr lvl="1"/>
            <a:r>
              <a:rPr lang="en-US" sz="2800" dirty="0"/>
              <a:t>Bayesian approaches usually tells us if the posterior estimate of the parameter of interest overlap in our two treatments.</a:t>
            </a:r>
          </a:p>
          <a:p>
            <a:pPr lvl="1"/>
            <a:endParaRPr lang="en-US" sz="2800" dirty="0"/>
          </a:p>
          <a:p>
            <a:pPr lvl="1"/>
            <a:endParaRPr lang="en-US" sz="2800" dirty="0"/>
          </a:p>
        </p:txBody>
      </p:sp>
    </p:spTree>
    <p:extLst>
      <p:ext uri="{BB962C8B-B14F-4D97-AF65-F5344CB8AC3E}">
        <p14:creationId xmlns:p14="http://schemas.microsoft.com/office/powerpoint/2010/main" val="184156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Examples of Null Hypotheses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a:t>Fertilizer has no effect on the growth rate of oak trees.</a:t>
            </a:r>
          </a:p>
          <a:p>
            <a:endParaRPr lang="en-US" sz="2800" dirty="0"/>
          </a:p>
          <a:p>
            <a:r>
              <a:rPr lang="en-US" sz="2800" dirty="0"/>
              <a:t>Blocking olfactory cues has no effect on mate choice in swordtail fishes.</a:t>
            </a:r>
          </a:p>
          <a:p>
            <a:r>
              <a:rPr lang="en-US" sz="2800" dirty="0"/>
              <a:t> </a:t>
            </a:r>
          </a:p>
          <a:p>
            <a:r>
              <a:rPr lang="en-US" sz="2800" dirty="0"/>
              <a:t>Rates of genome evolution are the same in two populations.</a:t>
            </a:r>
          </a:p>
          <a:p>
            <a:endParaRPr lang="en-US" sz="2800" dirty="0"/>
          </a:p>
          <a:p>
            <a:r>
              <a:rPr lang="en-US" sz="2800" dirty="0"/>
              <a:t>Mutations in the 5’ UTR of msl-2 have no effect on translation. </a:t>
            </a:r>
          </a:p>
          <a:p>
            <a:pPr lvl="1"/>
            <a:endParaRPr lang="en-US" sz="2800" dirty="0"/>
          </a:p>
          <a:p>
            <a:pPr lvl="1"/>
            <a:endParaRPr lang="en-US" sz="2800" dirty="0"/>
          </a:p>
        </p:txBody>
      </p:sp>
    </p:spTree>
    <p:extLst>
      <p:ext uri="{BB962C8B-B14F-4D97-AF65-F5344CB8AC3E}">
        <p14:creationId xmlns:p14="http://schemas.microsoft.com/office/powerpoint/2010/main" val="1514196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Rejecting the Null </a:t>
            </a:r>
          </a:p>
        </p:txBody>
      </p:sp>
      <p:sp>
        <p:nvSpPr>
          <p:cNvPr id="4" name="Rectangle 3"/>
          <p:cNvSpPr/>
          <p:nvPr/>
        </p:nvSpPr>
        <p:spPr>
          <a:xfrm>
            <a:off x="237995" y="1161821"/>
            <a:ext cx="11786991" cy="6124754"/>
          </a:xfrm>
          <a:prstGeom prst="rect">
            <a:avLst/>
          </a:prstGeom>
        </p:spPr>
        <p:txBody>
          <a:bodyPr wrap="square">
            <a:spAutoFit/>
          </a:bodyPr>
          <a:lstStyle/>
          <a:p>
            <a:pPr marL="457200" indent="-457200">
              <a:buFont typeface="Arial" charset="0"/>
              <a:buChar char="•"/>
            </a:pPr>
            <a:r>
              <a:rPr lang="en-US" sz="2800" dirty="0"/>
              <a:t>You apply a statistical test to determine whether your data can reject the null hypothesis </a:t>
            </a:r>
          </a:p>
          <a:p>
            <a:pPr marL="457200" indent="-457200">
              <a:buFont typeface="Arial" charset="0"/>
              <a:buChar char="•"/>
            </a:pPr>
            <a:endParaRPr lang="en-US" sz="2800" dirty="0"/>
          </a:p>
          <a:p>
            <a:pPr marL="457200" indent="-457200">
              <a:buFont typeface="Arial" charset="0"/>
              <a:buChar char="•"/>
            </a:pPr>
            <a:r>
              <a:rPr lang="en-US" sz="2800" dirty="0"/>
              <a:t>If you reject the null, then one of the alternative hypotheses must be true </a:t>
            </a:r>
            <a:r>
              <a:rPr lang="mr-IN" sz="2800" dirty="0"/>
              <a:t>–</a:t>
            </a:r>
            <a:r>
              <a:rPr lang="en-US" sz="2800" dirty="0"/>
              <a:t> though not necessarily the one you believe or even one you’ve ever imagined! </a:t>
            </a:r>
          </a:p>
          <a:p>
            <a:pPr marL="457200" indent="-457200">
              <a:buFont typeface="Arial" charset="0"/>
              <a:buChar char="•"/>
            </a:pPr>
            <a:endParaRPr lang="en-US" sz="2800" dirty="0"/>
          </a:p>
          <a:p>
            <a:pPr marL="457200" indent="-457200">
              <a:buFont typeface="Arial" charset="0"/>
              <a:buChar char="•"/>
            </a:pPr>
            <a:r>
              <a:rPr lang="en-US" sz="2800" dirty="0"/>
              <a:t>You cannot </a:t>
            </a:r>
            <a:r>
              <a:rPr lang="en-US" sz="2800" b="1" u="sng" dirty="0"/>
              <a:t>prove</a:t>
            </a:r>
            <a:r>
              <a:rPr lang="en-US" sz="2800" dirty="0"/>
              <a:t> a hypothesis, but </a:t>
            </a:r>
          </a:p>
          <a:p>
            <a:pPr marL="914400" lvl="1" indent="-457200">
              <a:buFont typeface="Arial" charset="0"/>
              <a:buChar char="•"/>
            </a:pPr>
            <a:r>
              <a:rPr lang="en-US" sz="2800" dirty="0"/>
              <a:t>As frequentist you can find support for an alternative by rejecting the null. The more convincing the null and the more well designed the experiment the more evidence you provide for your alternative.</a:t>
            </a:r>
          </a:p>
          <a:p>
            <a:pPr marL="914400" lvl="1" indent="-457200">
              <a:buFont typeface="Arial" charset="0"/>
              <a:buChar char="•"/>
            </a:pPr>
            <a:r>
              <a:rPr lang="en-US" sz="2800" dirty="0"/>
              <a:t>As a Bayesian you can compare support for two competing hypotheses. </a:t>
            </a:r>
          </a:p>
          <a:p>
            <a:pPr lvl="1"/>
            <a:endParaRPr lang="en-US" sz="2800" dirty="0"/>
          </a:p>
          <a:p>
            <a:pPr lvl="1"/>
            <a:endParaRPr lang="en-US" sz="2800" dirty="0"/>
          </a:p>
        </p:txBody>
      </p:sp>
    </p:spTree>
    <p:extLst>
      <p:ext uri="{BB962C8B-B14F-4D97-AF65-F5344CB8AC3E}">
        <p14:creationId xmlns:p14="http://schemas.microsoft.com/office/powerpoint/2010/main" val="4213732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What is a p-value?</a:t>
            </a:r>
          </a:p>
        </p:txBody>
      </p:sp>
      <p:sp>
        <p:nvSpPr>
          <p:cNvPr id="4" name="Rectangle 3"/>
          <p:cNvSpPr/>
          <p:nvPr/>
        </p:nvSpPr>
        <p:spPr>
          <a:xfrm>
            <a:off x="468643" y="1107407"/>
            <a:ext cx="11522243" cy="954107"/>
          </a:xfrm>
          <a:prstGeom prst="rect">
            <a:avLst/>
          </a:prstGeom>
        </p:spPr>
        <p:txBody>
          <a:bodyPr wrap="square">
            <a:spAutoFit/>
          </a:bodyPr>
          <a:lstStyle/>
          <a:p>
            <a:r>
              <a:rPr lang="en-US" sz="2800" dirty="0">
                <a:solidFill>
                  <a:srgbClr val="222222"/>
                </a:solidFill>
                <a:latin typeface="Roboto" charset="0"/>
              </a:rPr>
              <a:t>Is the probability of finding the observed, or more extreme, statistic when the null hypothesis is true (generating the data).</a:t>
            </a:r>
            <a:endParaRPr lang="en-US" sz="2800" dirty="0"/>
          </a:p>
        </p:txBody>
      </p:sp>
      <p:grpSp>
        <p:nvGrpSpPr>
          <p:cNvPr id="11" name="Group 10">
            <a:extLst>
              <a:ext uri="{FF2B5EF4-FFF2-40B4-BE49-F238E27FC236}">
                <a16:creationId xmlns:a16="http://schemas.microsoft.com/office/drawing/2014/main" id="{6BDC10BC-69B2-1C48-879F-6B505F41AD24}"/>
              </a:ext>
            </a:extLst>
          </p:cNvPr>
          <p:cNvGrpSpPr/>
          <p:nvPr/>
        </p:nvGrpSpPr>
        <p:grpSpPr>
          <a:xfrm>
            <a:off x="572937" y="2459640"/>
            <a:ext cx="10600477" cy="4022935"/>
            <a:chOff x="572937" y="2459640"/>
            <a:chExt cx="10600477" cy="4022935"/>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7CCEEDC-9F7A-9447-B95B-78DAFFB4B62E}"/>
                    </a:ext>
                  </a:extLst>
                </p:cNvPr>
                <p:cNvSpPr/>
                <p:nvPr/>
              </p:nvSpPr>
              <p:spPr>
                <a:xfrm>
                  <a:off x="7959264" y="3631211"/>
                  <a:ext cx="3214150"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r>
                              <a:rPr lang="en-US" sz="2800" i="1">
                                <a:latin typeface="Cambria Math" charset="0"/>
                                <a:ea typeface="Cambria Math" charset="0"/>
                                <a:cs typeface="Cambria Math" charset="0"/>
                              </a:rPr>
                              <m:t>𝜒</m:t>
                            </m:r>
                          </m:e>
                          <m:sup>
                            <m:r>
                              <a:rPr lang="en-US" sz="2800" i="1">
                                <a:latin typeface="Cambria Math" charset="0"/>
                              </a:rPr>
                              <m:t>2</m:t>
                            </m:r>
                          </m:sup>
                        </m:sSup>
                        <m:r>
                          <a:rPr lang="en-US" sz="2800" i="1">
                            <a:latin typeface="Cambria Math" charset="0"/>
                          </a:rPr>
                          <m:t>=</m:t>
                        </m:r>
                        <m:nary>
                          <m:naryPr>
                            <m:chr m:val="∑"/>
                            <m:ctrlPr>
                              <a:rPr lang="is-IS" sz="2800" i="1">
                                <a:latin typeface="Cambria Math" panose="02040503050406030204" pitchFamily="18" charset="0"/>
                              </a:rPr>
                            </m:ctrlPr>
                          </m:naryPr>
                          <m:sub>
                            <m:r>
                              <m:rPr>
                                <m:brk m:alnAt="23"/>
                              </m:rPr>
                              <a:rPr lang="en-US" sz="2800" i="1">
                                <a:latin typeface="Cambria Math" charset="0"/>
                              </a:rPr>
                              <m:t>𝑖</m:t>
                            </m:r>
                            <m:r>
                              <a:rPr lang="en-US" sz="2800" i="1">
                                <a:latin typeface="Cambria Math" charset="0"/>
                              </a:rPr>
                              <m:t>=1</m:t>
                            </m:r>
                          </m:sub>
                          <m:sup>
                            <m:r>
                              <a:rPr lang="en-US" sz="2800" i="1">
                                <a:latin typeface="Cambria Math" charset="0"/>
                              </a:rPr>
                              <m:t>𝑛</m:t>
                            </m:r>
                          </m:sup>
                          <m:e>
                            <m:f>
                              <m:fPr>
                                <m:ctrlPr>
                                  <a:rPr lang="mr-IN" sz="2800" i="1">
                                    <a:latin typeface="Cambria Math" panose="02040503050406030204" pitchFamily="18" charset="0"/>
                                  </a:rPr>
                                </m:ctrlPr>
                              </m:fPr>
                              <m:num>
                                <m:sSup>
                                  <m:sSupPr>
                                    <m:ctrlPr>
                                      <a:rPr lang="mr-IN" sz="2800" i="1">
                                        <a:latin typeface="Cambria Math" panose="02040503050406030204" pitchFamily="18" charset="0"/>
                                      </a:rPr>
                                    </m:ctrlPr>
                                  </m:sSupPr>
                                  <m:e>
                                    <m:d>
                                      <m:dPr>
                                        <m:ctrlPr>
                                          <a:rPr lang="mr-IN"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𝑂</m:t>
                                            </m:r>
                                          </m:e>
                                          <m:sub>
                                            <m:r>
                                              <a:rPr lang="en-US" sz="2800" i="1">
                                                <a:latin typeface="Cambria Math" charset="0"/>
                                              </a:rPr>
                                              <m:t>𝑖</m:t>
                                            </m:r>
                                          </m:sub>
                                        </m:sSub>
                                        <m:r>
                                          <a:rPr lang="en-US" sz="2800" i="1">
                                            <a:latin typeface="Cambria Math" charset="0"/>
                                          </a:rPr>
                                          <m:t>−</m:t>
                                        </m:r>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e>
                                    </m:d>
                                  </m:e>
                                  <m:sup>
                                    <m:r>
                                      <a:rPr lang="en-US" sz="2800" i="1">
                                        <a:latin typeface="Cambria Math" charset="0"/>
                                      </a:rPr>
                                      <m:t>2</m:t>
                                    </m:r>
                                  </m:sup>
                                </m:sSup>
                              </m:num>
                              <m:den>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den>
                            </m:f>
                          </m:e>
                        </m:nary>
                      </m:oMath>
                    </m:oMathPara>
                  </a14:m>
                  <a:endParaRPr lang="en-US" sz="2800" dirty="0"/>
                </a:p>
              </p:txBody>
            </p:sp>
          </mc:Choice>
          <mc:Fallback xmlns="">
            <p:sp>
              <p:nvSpPr>
                <p:cNvPr id="6" name="Rectangle 5">
                  <a:extLst>
                    <a:ext uri="{FF2B5EF4-FFF2-40B4-BE49-F238E27FC236}">
                      <a16:creationId xmlns:a16="http://schemas.microsoft.com/office/drawing/2014/main" id="{F7CCEEDC-9F7A-9447-B95B-78DAFFB4B62E}"/>
                    </a:ext>
                  </a:extLst>
                </p:cNvPr>
                <p:cNvSpPr>
                  <a:spLocks noRot="1" noChangeAspect="1" noMove="1" noResize="1" noEditPoints="1" noAdjustHandles="1" noChangeArrowheads="1" noChangeShapeType="1" noTextEdit="1"/>
                </p:cNvSpPr>
                <p:nvPr/>
              </p:nvSpPr>
              <p:spPr>
                <a:xfrm>
                  <a:off x="7959264" y="3631211"/>
                  <a:ext cx="3214150" cy="1268552"/>
                </a:xfrm>
                <a:prstGeom prst="rect">
                  <a:avLst/>
                </a:prstGeom>
                <a:blipFill>
                  <a:blip r:embed="rId2"/>
                  <a:stretch>
                    <a:fillRect l="-10630" t="-108000" b="-16400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C036184B-C663-C44B-940D-0416FA90882B}"/>
                </a:ext>
              </a:extLst>
            </p:cNvPr>
            <p:cNvGrpSpPr/>
            <p:nvPr/>
          </p:nvGrpSpPr>
          <p:grpSpPr>
            <a:xfrm>
              <a:off x="572937" y="2459640"/>
              <a:ext cx="6513848" cy="4022935"/>
              <a:chOff x="572937" y="2459640"/>
              <a:chExt cx="6513848" cy="4022935"/>
            </a:xfrm>
          </p:grpSpPr>
          <p:pic>
            <p:nvPicPr>
              <p:cNvPr id="7" name="Picture 6">
                <a:extLst>
                  <a:ext uri="{FF2B5EF4-FFF2-40B4-BE49-F238E27FC236}">
                    <a16:creationId xmlns:a16="http://schemas.microsoft.com/office/drawing/2014/main" id="{D99C80AA-D8E0-6F4C-A438-2BCA971D7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37" y="2459640"/>
                <a:ext cx="6513848" cy="4022935"/>
              </a:xfrm>
              <a:prstGeom prst="rect">
                <a:avLst/>
              </a:prstGeom>
            </p:spPr>
          </p:pic>
          <p:sp>
            <p:nvSpPr>
              <p:cNvPr id="8" name="Right Brace 7">
                <a:extLst>
                  <a:ext uri="{FF2B5EF4-FFF2-40B4-BE49-F238E27FC236}">
                    <a16:creationId xmlns:a16="http://schemas.microsoft.com/office/drawing/2014/main" id="{4FA08B6B-987A-1B4E-B032-43D9FD6ACAFA}"/>
                  </a:ext>
                </a:extLst>
              </p:cNvPr>
              <p:cNvSpPr/>
              <p:nvPr/>
            </p:nvSpPr>
            <p:spPr>
              <a:xfrm>
                <a:off x="2795239" y="2802673"/>
                <a:ext cx="267629" cy="1538868"/>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6F0DF0F-6DA9-7344-91D4-36A1A08D76F7}"/>
                  </a:ext>
                </a:extLst>
              </p:cNvPr>
              <p:cNvSpPr txBox="1"/>
              <p:nvPr/>
            </p:nvSpPr>
            <p:spPr>
              <a:xfrm>
                <a:off x="3266720" y="3031047"/>
                <a:ext cx="3820065" cy="1200329"/>
              </a:xfrm>
              <a:prstGeom prst="rect">
                <a:avLst/>
              </a:prstGeom>
              <a:noFill/>
            </p:spPr>
            <p:txBody>
              <a:bodyPr wrap="square" rtlCol="0">
                <a:spAutoFit/>
              </a:bodyPr>
              <a:lstStyle/>
              <a:p>
                <a:r>
                  <a:rPr lang="en-US" dirty="0"/>
                  <a:t>Number of women on titanic who survived (first column) or died (second column) in first, second, third, or crew classes (rows 1:4 respectively). </a:t>
                </a:r>
              </a:p>
            </p:txBody>
          </p:sp>
        </p:grpSp>
      </p:grpSp>
    </p:spTree>
    <p:extLst>
      <p:ext uri="{BB962C8B-B14F-4D97-AF65-F5344CB8AC3E}">
        <p14:creationId xmlns:p14="http://schemas.microsoft.com/office/powerpoint/2010/main" val="8047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This week</a:t>
            </a:r>
          </a:p>
        </p:txBody>
      </p:sp>
      <p:sp>
        <p:nvSpPr>
          <p:cNvPr id="4" name="Rectangle 3"/>
          <p:cNvSpPr/>
          <p:nvPr/>
        </p:nvSpPr>
        <p:spPr>
          <a:xfrm>
            <a:off x="204396" y="1787531"/>
            <a:ext cx="11801138" cy="2554545"/>
          </a:xfrm>
          <a:prstGeom prst="rect">
            <a:avLst/>
          </a:prstGeom>
        </p:spPr>
        <p:txBody>
          <a:bodyPr wrap="square">
            <a:spAutoFit/>
          </a:bodyPr>
          <a:lstStyle/>
          <a:p>
            <a:pPr marL="742950" indent="-742950" fontAlgn="base">
              <a:buFont typeface="+mj-lt"/>
              <a:buAutoNum type="arabicPeriod"/>
            </a:pPr>
            <a:r>
              <a:rPr lang="en-US" sz="4000" dirty="0"/>
              <a:t>Terminology (a lot of it!)</a:t>
            </a:r>
          </a:p>
          <a:p>
            <a:pPr marL="742950" indent="-742950" fontAlgn="base">
              <a:buFont typeface="+mj-lt"/>
              <a:buAutoNum type="arabicPeriod"/>
            </a:pPr>
            <a:r>
              <a:rPr lang="en-US" sz="4000" dirty="0"/>
              <a:t>P-values</a:t>
            </a:r>
          </a:p>
          <a:p>
            <a:pPr marL="742950" indent="-742950" fontAlgn="base">
              <a:buFont typeface="+mj-lt"/>
              <a:buAutoNum type="arabicPeriod"/>
            </a:pPr>
            <a:r>
              <a:rPr lang="en-US" sz="4000" dirty="0"/>
              <a:t>Terminology</a:t>
            </a:r>
          </a:p>
          <a:p>
            <a:pPr marL="742950" indent="-742950" fontAlgn="base">
              <a:buFont typeface="+mj-lt"/>
              <a:buAutoNum type="arabicPeriod"/>
            </a:pPr>
            <a:r>
              <a:rPr lang="en-US" sz="4000" dirty="0"/>
              <a:t>Central Limit Theorem</a:t>
            </a:r>
          </a:p>
        </p:txBody>
      </p:sp>
    </p:spTree>
    <p:extLst>
      <p:ext uri="{BB962C8B-B14F-4D97-AF65-F5344CB8AC3E}">
        <p14:creationId xmlns:p14="http://schemas.microsoft.com/office/powerpoint/2010/main" val="109229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Misconceptions about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4031873"/>
          </a:xfrm>
          <a:prstGeom prst="rect">
            <a:avLst/>
          </a:prstGeom>
        </p:spPr>
        <p:txBody>
          <a:bodyPr wrap="square">
            <a:spAutoFit/>
          </a:bodyPr>
          <a:lstStyle/>
          <a:p>
            <a:r>
              <a:rPr lang="en-US" sz="2400" dirty="0">
                <a:solidFill>
                  <a:srgbClr val="202122"/>
                </a:solidFill>
                <a:latin typeface="Arial" panose="020B0604020202020204" pitchFamily="34" charset="0"/>
              </a:rPr>
              <a:t>The p-value is not the probability that the observed statistic is due to random chance.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your alternative is false.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the null hypothesis is true.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The magnitude of the p-value does not indicate the importance of an effect. Statistical significance does not equate to biological significance.</a:t>
            </a:r>
            <a:endParaRPr lang="en-US" sz="2400" baseline="30000" dirty="0">
              <a:solidFill>
                <a:srgbClr val="0645AD"/>
              </a:solidFill>
              <a:latin typeface="Arial" panose="020B0604020202020204" pitchFamily="34" charset="0"/>
            </a:endParaRPr>
          </a:p>
          <a:p>
            <a:endParaRPr lang="en-US" sz="2400" baseline="30000" dirty="0">
              <a:solidFill>
                <a:srgbClr val="0645AD"/>
              </a:solidFill>
              <a:latin typeface="Arial" panose="020B0604020202020204" pitchFamily="34" charset="0"/>
            </a:endParaRPr>
          </a:p>
          <a:p>
            <a:r>
              <a:rPr lang="en-US" sz="2400" dirty="0">
                <a:solidFill>
                  <a:srgbClr val="202122"/>
                </a:solidFill>
                <a:latin typeface="Arial" panose="020B0604020202020204" pitchFamily="34" charset="0"/>
              </a:rPr>
              <a:t>Studies with p-values on opposite sides of 0.05 are equally “correct”.</a:t>
            </a:r>
            <a:endParaRPr lang="en-US" sz="240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01185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Thoughts</a:t>
            </a:r>
          </a:p>
        </p:txBody>
      </p:sp>
      <p:sp>
        <p:nvSpPr>
          <p:cNvPr id="4" name="TextBox 3">
            <a:extLst>
              <a:ext uri="{FF2B5EF4-FFF2-40B4-BE49-F238E27FC236}">
                <a16:creationId xmlns:a16="http://schemas.microsoft.com/office/drawing/2014/main" id="{1B70E5C5-0152-B449-378A-9EF4BADBD40D}"/>
              </a:ext>
            </a:extLst>
          </p:cNvPr>
          <p:cNvSpPr txBox="1"/>
          <p:nvPr/>
        </p:nvSpPr>
        <p:spPr>
          <a:xfrm>
            <a:off x="450376" y="1187355"/>
            <a:ext cx="10832652" cy="2308324"/>
          </a:xfrm>
          <a:prstGeom prst="rect">
            <a:avLst/>
          </a:prstGeom>
          <a:noFill/>
        </p:spPr>
        <p:txBody>
          <a:bodyPr wrap="square" rtlCol="0">
            <a:spAutoFit/>
          </a:bodyPr>
          <a:lstStyle/>
          <a:p>
            <a:r>
              <a:rPr lang="en-US" sz="2400" dirty="0"/>
              <a:t>A drug company has just developed a new drug </a:t>
            </a:r>
            <a:r>
              <a:rPr lang="en-US" sz="2400" dirty="0" err="1"/>
              <a:t>Naquadah</a:t>
            </a:r>
            <a:r>
              <a:rPr lang="en-US" sz="2400" dirty="0"/>
              <a:t>. This drug is tailored to treat a terminal illness the company reports that their drug increases life span in people who are diagnosed with diseases with a p-value of 1.9x10</a:t>
            </a:r>
            <a:r>
              <a:rPr lang="en-US" sz="2400" baseline="30000" dirty="0"/>
              <a:t>-9</a:t>
            </a:r>
            <a:r>
              <a:rPr lang="en-US" sz="2400" dirty="0"/>
              <a:t>. Unfortunately this drug is very expensive and the prescribed treatment regime would run approximately $40,000 per patient. Should your insurer pay for this drug if you are diagnosed with the diseases.</a:t>
            </a:r>
          </a:p>
        </p:txBody>
      </p:sp>
      <p:pic>
        <p:nvPicPr>
          <p:cNvPr id="8" name="Picture 7">
            <a:extLst>
              <a:ext uri="{FF2B5EF4-FFF2-40B4-BE49-F238E27FC236}">
                <a16:creationId xmlns:a16="http://schemas.microsoft.com/office/drawing/2014/main" id="{C73F9BF6-C213-6160-625A-1337F0860668}"/>
              </a:ext>
            </a:extLst>
          </p:cNvPr>
          <p:cNvPicPr>
            <a:picLocks noChangeAspect="1"/>
          </p:cNvPicPr>
          <p:nvPr/>
        </p:nvPicPr>
        <p:blipFill>
          <a:blip r:embed="rId2"/>
          <a:stretch>
            <a:fillRect/>
          </a:stretch>
        </p:blipFill>
        <p:spPr>
          <a:xfrm>
            <a:off x="3394674" y="3178033"/>
            <a:ext cx="4753039" cy="3679967"/>
          </a:xfrm>
          <a:prstGeom prst="rect">
            <a:avLst/>
          </a:prstGeom>
        </p:spPr>
      </p:pic>
    </p:spTree>
    <p:extLst>
      <p:ext uri="{BB962C8B-B14F-4D97-AF65-F5344CB8AC3E}">
        <p14:creationId xmlns:p14="http://schemas.microsoft.com/office/powerpoint/2010/main" val="3130391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There are many ways of calculating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2677656"/>
          </a:xfrm>
          <a:prstGeom prst="rect">
            <a:avLst/>
          </a:prstGeom>
        </p:spPr>
        <p:txBody>
          <a:bodyPr wrap="square">
            <a:spAutoFit/>
          </a:bodyPr>
          <a:lstStyle/>
          <a:p>
            <a:r>
              <a:rPr lang="en-US" sz="2400" dirty="0">
                <a:solidFill>
                  <a:srgbClr val="202122"/>
                </a:solidFill>
                <a:latin typeface="Arial" panose="020B0604020202020204" pitchFamily="34" charset="0"/>
              </a:rPr>
              <a:t>Traditional statistical tests</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For many questions/experiments there isn’t a ready made statistical test.</a:t>
            </a:r>
          </a:p>
          <a:p>
            <a:r>
              <a:rPr lang="en-US" sz="2400" dirty="0">
                <a:solidFill>
                  <a:srgbClr val="202122"/>
                </a:solidFill>
                <a:effectLst/>
                <a:latin typeface="Arial" panose="020B0604020202020204" pitchFamily="34" charset="0"/>
              </a:rPr>
              <a:t> - Randomization of datasets</a:t>
            </a:r>
          </a:p>
          <a:p>
            <a:r>
              <a:rPr lang="en-US" sz="2400" dirty="0">
                <a:solidFill>
                  <a:srgbClr val="202122"/>
                </a:solidFill>
                <a:latin typeface="Arial" panose="020B0604020202020204" pitchFamily="34" charset="0"/>
              </a:rPr>
              <a:t> - Comparison to simulated datasets</a:t>
            </a:r>
          </a:p>
          <a:p>
            <a:endParaRPr lang="en-US" sz="2400" dirty="0">
              <a:solidFill>
                <a:srgbClr val="202122"/>
              </a:solidFill>
              <a:latin typeface="Arial" panose="020B0604020202020204" pitchFamily="34" charset="0"/>
            </a:endParaRPr>
          </a:p>
          <a:p>
            <a:r>
              <a:rPr lang="en-US" sz="2400" b="1" dirty="0">
                <a:solidFill>
                  <a:srgbClr val="202122"/>
                </a:solidFill>
                <a:effectLst/>
                <a:latin typeface="Arial" panose="020B0604020202020204" pitchFamily="34" charset="0"/>
              </a:rPr>
              <a:t>I will ask questions about p-values on tests! </a:t>
            </a:r>
          </a:p>
        </p:txBody>
      </p:sp>
    </p:spTree>
    <p:extLst>
      <p:ext uri="{BB962C8B-B14F-4D97-AF65-F5344CB8AC3E}">
        <p14:creationId xmlns:p14="http://schemas.microsoft.com/office/powerpoint/2010/main" val="1073502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Type I versus Type II Error</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a:t>Type I error refers to rejecting a true null hypothesis </a:t>
            </a:r>
          </a:p>
          <a:p>
            <a:endParaRPr lang="en-US" sz="2800" dirty="0"/>
          </a:p>
          <a:p>
            <a:r>
              <a:rPr lang="en-US" sz="2800" dirty="0"/>
              <a:t>Type II error refers to failing to reject a false null hypothesis </a:t>
            </a:r>
          </a:p>
          <a:p>
            <a:endParaRPr lang="en-US" sz="2800" dirty="0"/>
          </a:p>
          <a:p>
            <a:r>
              <a:rPr lang="en-US" sz="2800" dirty="0"/>
              <a:t>Power is a description of our probability of rejecting a false null hypothesis </a:t>
            </a:r>
          </a:p>
          <a:p>
            <a:endParaRPr lang="en-US" sz="2800" dirty="0"/>
          </a:p>
          <a:p>
            <a:r>
              <a:rPr lang="en-US" sz="2800" dirty="0"/>
              <a:t>We usually set up statistical tests to avoid Type I errors, at the expense of possibly committing Type II errors </a:t>
            </a:r>
          </a:p>
          <a:p>
            <a:pPr lvl="1"/>
            <a:endParaRPr lang="en-US" sz="2800" dirty="0"/>
          </a:p>
          <a:p>
            <a:pPr lvl="1"/>
            <a:endParaRPr lang="en-US" sz="2800" dirty="0"/>
          </a:p>
        </p:txBody>
      </p:sp>
      <p:sp>
        <p:nvSpPr>
          <p:cNvPr id="3" name="TextBox 2"/>
          <p:cNvSpPr txBox="1"/>
          <p:nvPr/>
        </p:nvSpPr>
        <p:spPr>
          <a:xfrm>
            <a:off x="576197" y="5204157"/>
            <a:ext cx="6726477" cy="1077218"/>
          </a:xfrm>
          <a:prstGeom prst="rect">
            <a:avLst/>
          </a:prstGeom>
          <a:noFill/>
        </p:spPr>
        <p:txBody>
          <a:bodyPr wrap="square" rtlCol="0">
            <a:spAutoFit/>
          </a:bodyPr>
          <a:lstStyle/>
          <a:p>
            <a:r>
              <a:rPr lang="en-US" sz="3200" b="1" dirty="0">
                <a:solidFill>
                  <a:srgbClr val="C00000"/>
                </a:solidFill>
              </a:rPr>
              <a:t>Type I error = FALSE POSITIVE</a:t>
            </a:r>
          </a:p>
          <a:p>
            <a:r>
              <a:rPr lang="en-US" sz="3200" b="1" dirty="0">
                <a:solidFill>
                  <a:srgbClr val="C00000"/>
                </a:solidFill>
              </a:rPr>
              <a:t>1 </a:t>
            </a:r>
            <a:r>
              <a:rPr lang="mr-IN" sz="3200" b="1" dirty="0">
                <a:solidFill>
                  <a:srgbClr val="C00000"/>
                </a:solidFill>
              </a:rPr>
              <a:t>–</a:t>
            </a:r>
            <a:r>
              <a:rPr lang="en-US" sz="3200" b="1" dirty="0">
                <a:solidFill>
                  <a:srgbClr val="C00000"/>
                </a:solidFill>
              </a:rPr>
              <a:t> Type 2 error = POWER</a:t>
            </a:r>
          </a:p>
        </p:txBody>
      </p:sp>
    </p:spTree>
    <p:extLst>
      <p:ext uri="{BB962C8B-B14F-4D97-AF65-F5344CB8AC3E}">
        <p14:creationId xmlns:p14="http://schemas.microsoft.com/office/powerpoint/2010/main" val="5474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Parameter, estimates, sampling considerations</a:t>
            </a:r>
          </a:p>
        </p:txBody>
      </p:sp>
      <p:sp>
        <p:nvSpPr>
          <p:cNvPr id="4" name="Rectangle 3"/>
          <p:cNvSpPr/>
          <p:nvPr/>
        </p:nvSpPr>
        <p:spPr>
          <a:xfrm>
            <a:off x="496056" y="1148856"/>
            <a:ext cx="11428722" cy="5940088"/>
          </a:xfrm>
          <a:prstGeom prst="rect">
            <a:avLst/>
          </a:prstGeom>
        </p:spPr>
        <p:txBody>
          <a:bodyPr wrap="square">
            <a:spAutoFit/>
          </a:bodyPr>
          <a:lstStyle/>
          <a:p>
            <a:pPr fontAlgn="base"/>
            <a:r>
              <a:rPr lang="en-US" sz="3200" b="1" dirty="0"/>
              <a:t>Parameter</a:t>
            </a:r>
            <a:r>
              <a:rPr lang="en-US" sz="3200" dirty="0"/>
              <a:t>: Population-level variables we are trying to estimate </a:t>
            </a:r>
          </a:p>
          <a:p>
            <a:pPr fontAlgn="base"/>
            <a:endParaRPr lang="en-US" sz="2000" dirty="0"/>
          </a:p>
          <a:p>
            <a:pPr fontAlgn="base"/>
            <a:r>
              <a:rPr lang="en-US" sz="3200" b="1" dirty="0"/>
              <a:t>Estimate or Statistic</a:t>
            </a:r>
            <a:r>
              <a:rPr lang="en-US" sz="3200" dirty="0"/>
              <a:t>: The value of the parameter inferred from the sample </a:t>
            </a:r>
          </a:p>
          <a:p>
            <a:pPr fontAlgn="base"/>
            <a:endParaRPr lang="en-US" sz="2000" dirty="0"/>
          </a:p>
          <a:p>
            <a:pPr fontAlgn="base"/>
            <a:r>
              <a:rPr lang="en-US" sz="3200" b="1" dirty="0"/>
              <a:t>Bias</a:t>
            </a:r>
            <a:r>
              <a:rPr lang="en-US" sz="3200" dirty="0"/>
              <a:t>: If something about the sampling or measuring procedure causes the sample to systematically misrepresent the population. </a:t>
            </a:r>
          </a:p>
          <a:p>
            <a:pPr fontAlgn="base"/>
            <a:endParaRPr lang="en-US" sz="2000" dirty="0"/>
          </a:p>
          <a:p>
            <a:pPr fontAlgn="base"/>
            <a:r>
              <a:rPr lang="en-US" sz="3200" b="1" dirty="0"/>
              <a:t>Precision</a:t>
            </a:r>
            <a:r>
              <a:rPr lang="en-US" sz="3200" dirty="0"/>
              <a:t>: How tightly grouped are the estimates.</a:t>
            </a:r>
          </a:p>
          <a:p>
            <a:pPr fontAlgn="base"/>
            <a:endParaRPr lang="en-US" sz="3200" dirty="0"/>
          </a:p>
          <a:p>
            <a:pPr fontAlgn="base"/>
            <a:r>
              <a:rPr lang="en-US" sz="3200" b="1" dirty="0"/>
              <a:t>Accuracy</a:t>
            </a:r>
            <a:r>
              <a:rPr lang="en-US" sz="3200" dirty="0"/>
              <a:t>: How close estimates are to the true value.</a:t>
            </a:r>
          </a:p>
          <a:p>
            <a:pPr fontAlgn="base"/>
            <a:endParaRPr lang="en-US" sz="3200" dirty="0"/>
          </a:p>
          <a:p>
            <a:pPr fontAlgn="base"/>
            <a:endParaRPr lang="en-US" sz="3200" dirty="0"/>
          </a:p>
        </p:txBody>
      </p:sp>
    </p:spTree>
    <p:extLst>
      <p:ext uri="{BB962C8B-B14F-4D97-AF65-F5344CB8AC3E}">
        <p14:creationId xmlns:p14="http://schemas.microsoft.com/office/powerpoint/2010/main" val="69842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Accuracy vs Precision</a:t>
            </a:r>
          </a:p>
        </p:txBody>
      </p:sp>
      <p:pic>
        <p:nvPicPr>
          <p:cNvPr id="1026" name="Picture 2" descr="Precision and accuracy in glacial geology - AntarcticGlaciers.org">
            <a:extLst>
              <a:ext uri="{FF2B5EF4-FFF2-40B4-BE49-F238E27FC236}">
                <a16:creationId xmlns:a16="http://schemas.microsoft.com/office/drawing/2014/main" id="{403E7578-E827-CD71-1D2D-85FCEE343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581" y="1038931"/>
            <a:ext cx="8582837" cy="57342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A0BC4CE-6946-4FF5-E42F-005A17D8FEA7}"/>
              </a:ext>
            </a:extLst>
          </p:cNvPr>
          <p:cNvSpPr/>
          <p:nvPr/>
        </p:nvSpPr>
        <p:spPr>
          <a:xfrm>
            <a:off x="4442493" y="1291147"/>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931733FB-A54F-C3FB-FDD4-632FFE21329E}"/>
              </a:ext>
            </a:extLst>
          </p:cNvPr>
          <p:cNvSpPr/>
          <p:nvPr/>
        </p:nvSpPr>
        <p:spPr>
          <a:xfrm>
            <a:off x="4442493" y="4198518"/>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E8B59458-0197-C028-E238-2F481573FFA5}"/>
              </a:ext>
            </a:extLst>
          </p:cNvPr>
          <p:cNvSpPr/>
          <p:nvPr/>
        </p:nvSpPr>
        <p:spPr>
          <a:xfrm>
            <a:off x="8507583" y="4229259"/>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6CC12F1E-1A8B-B7D8-F4AC-A2F564D940AA}"/>
              </a:ext>
            </a:extLst>
          </p:cNvPr>
          <p:cNvSpPr/>
          <p:nvPr/>
        </p:nvSpPr>
        <p:spPr>
          <a:xfrm>
            <a:off x="8507583" y="1291147"/>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87489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Accuracy vs Precision</a:t>
            </a:r>
          </a:p>
        </p:txBody>
      </p:sp>
      <p:pic>
        <p:nvPicPr>
          <p:cNvPr id="1026" name="Picture 2" descr="Precision and accuracy in glacial geology - AntarcticGlaciers.org">
            <a:extLst>
              <a:ext uri="{FF2B5EF4-FFF2-40B4-BE49-F238E27FC236}">
                <a16:creationId xmlns:a16="http://schemas.microsoft.com/office/drawing/2014/main" id="{403E7578-E827-CD71-1D2D-85FCEE343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581" y="1038931"/>
            <a:ext cx="8582837" cy="573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406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vs observational studies</a:t>
            </a:r>
          </a:p>
        </p:txBody>
      </p:sp>
      <p:sp>
        <p:nvSpPr>
          <p:cNvPr id="6" name="Rectangle 5"/>
          <p:cNvSpPr/>
          <p:nvPr/>
        </p:nvSpPr>
        <p:spPr>
          <a:xfrm>
            <a:off x="242170" y="1086291"/>
            <a:ext cx="11519770" cy="3539430"/>
          </a:xfrm>
          <a:prstGeom prst="rect">
            <a:avLst/>
          </a:prstGeom>
        </p:spPr>
        <p:txBody>
          <a:bodyPr wrap="square">
            <a:spAutoFit/>
          </a:bodyPr>
          <a:lstStyle/>
          <a:p>
            <a:pPr marL="457200" indent="-457200" fontAlgn="base">
              <a:buFont typeface="Arial" charset="0"/>
              <a:buChar char="•"/>
            </a:pPr>
            <a:r>
              <a:rPr lang="en-US" sz="3200" dirty="0"/>
              <a:t>Does caloric restriction increase lifespan in mice? </a:t>
            </a:r>
          </a:p>
          <a:p>
            <a:pPr marL="457200" indent="-457200" fontAlgn="base">
              <a:buFont typeface="Arial" charset="0"/>
              <a:buChar char="•"/>
            </a:pPr>
            <a:r>
              <a:rPr lang="en-US" sz="3200" dirty="0"/>
              <a:t>Is global warming caused by human activities? </a:t>
            </a:r>
          </a:p>
          <a:p>
            <a:pPr marL="457200" indent="-457200" fontAlgn="base">
              <a:buFont typeface="Arial" charset="0"/>
              <a:buChar char="•"/>
            </a:pPr>
            <a:r>
              <a:rPr lang="en-US" sz="3200" dirty="0"/>
              <a:t>Does smoking cause lung cancer in humans? </a:t>
            </a:r>
          </a:p>
          <a:p>
            <a:pPr marL="457200" indent="-457200" fontAlgn="base">
              <a:buFont typeface="Arial" charset="0"/>
              <a:buChar char="•"/>
            </a:pPr>
            <a:r>
              <a:rPr lang="en-US" sz="3200" dirty="0"/>
              <a:t>Does parasite infection reduce mating success of beetles? </a:t>
            </a:r>
          </a:p>
          <a:p>
            <a:pPr marL="457200" indent="-457200" fontAlgn="base">
              <a:buFont typeface="Arial" charset="0"/>
              <a:buChar char="•"/>
            </a:pPr>
            <a:r>
              <a:rPr lang="en-US" sz="3200" dirty="0"/>
              <a:t>Does oxytocin affect sexual attraction in humans? </a:t>
            </a:r>
          </a:p>
          <a:p>
            <a:pPr marL="457200" indent="-457200" fontAlgn="base">
              <a:buFont typeface="Arial" charset="0"/>
              <a:buChar char="•"/>
            </a:pPr>
            <a:r>
              <a:rPr lang="en-US" sz="3200" dirty="0"/>
              <a:t>Do sex chromosomes increase the rate of speciation?</a:t>
            </a:r>
          </a:p>
          <a:p>
            <a:pPr marL="457200" indent="-457200" fontAlgn="base">
              <a:buFont typeface="Arial" charset="0"/>
              <a:buChar char="•"/>
            </a:pPr>
            <a:r>
              <a:rPr lang="en-US" sz="3200" dirty="0"/>
              <a:t>Do chromosome fusions reduce fitness?</a:t>
            </a:r>
          </a:p>
        </p:txBody>
      </p:sp>
    </p:spTree>
    <p:extLst>
      <p:ext uri="{BB962C8B-B14F-4D97-AF65-F5344CB8AC3E}">
        <p14:creationId xmlns:p14="http://schemas.microsoft.com/office/powerpoint/2010/main" val="20741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9160" y="0"/>
            <a:ext cx="10499463" cy="2571078"/>
          </a:xfrm>
        </p:spPr>
        <p:txBody>
          <a:bodyPr>
            <a:normAutofit/>
          </a:bodyPr>
          <a:lstStyle/>
          <a:p>
            <a:pPr algn="l"/>
            <a:r>
              <a:rPr lang="en-US" dirty="0"/>
              <a:t>Statistical Principles</a:t>
            </a:r>
            <a:br>
              <a:rPr lang="en-US" dirty="0"/>
            </a:br>
            <a:r>
              <a:rPr lang="en-US" sz="4000" dirty="0"/>
              <a:t>Biology 683</a:t>
            </a:r>
            <a:br>
              <a:rPr lang="en-US" sz="4000" dirty="0"/>
            </a:br>
            <a:br>
              <a:rPr lang="en-US" sz="4000" dirty="0"/>
            </a:br>
            <a:r>
              <a:rPr lang="en-US" sz="2800" dirty="0"/>
              <a:t>Heath Blackmon</a:t>
            </a:r>
          </a:p>
        </p:txBody>
      </p:sp>
      <p:pic>
        <p:nvPicPr>
          <p:cNvPr id="1026" name="Picture 2" descr="...okay, but because you said that, we're breaking up.">
            <a:extLst>
              <a:ext uri="{FF2B5EF4-FFF2-40B4-BE49-F238E27FC236}">
                <a16:creationId xmlns:a16="http://schemas.microsoft.com/office/drawing/2014/main" id="{6C627A96-695D-ECD9-BB58-E00BDD46C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111" y="1105648"/>
            <a:ext cx="8366729" cy="24874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0DAA33B-E253-490B-CAD7-F34B1B849254}"/>
              </a:ext>
            </a:extLst>
          </p:cNvPr>
          <p:cNvSpPr txBox="1"/>
          <p:nvPr/>
        </p:nvSpPr>
        <p:spPr>
          <a:xfrm>
            <a:off x="1009703" y="4286923"/>
            <a:ext cx="10605532" cy="1754326"/>
          </a:xfrm>
          <a:prstGeom prst="rect">
            <a:avLst/>
          </a:prstGeom>
          <a:noFill/>
        </p:spPr>
        <p:txBody>
          <a:bodyPr wrap="none" rtlCol="0">
            <a:spAutoFit/>
          </a:bodyPr>
          <a:lstStyle/>
          <a:p>
            <a:r>
              <a:rPr lang="en-US" sz="3600" b="1" dirty="0"/>
              <a:t>Example test questions:</a:t>
            </a:r>
          </a:p>
          <a:p>
            <a:r>
              <a:rPr lang="en-US" sz="3600" dirty="0"/>
              <a:t>Identify a plot that exhibits high/low accuracy/precision</a:t>
            </a:r>
          </a:p>
          <a:p>
            <a:r>
              <a:rPr lang="en-US" sz="3600" dirty="0"/>
              <a:t>Define p-value</a:t>
            </a:r>
          </a:p>
        </p:txBody>
      </p:sp>
    </p:spTree>
    <p:extLst>
      <p:ext uri="{BB962C8B-B14F-4D97-AF65-F5344CB8AC3E}">
        <p14:creationId xmlns:p14="http://schemas.microsoft.com/office/powerpoint/2010/main" val="2614945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accent4">
                    <a:lumMod val="60000"/>
                    <a:lumOff val="40000"/>
                  </a:schemeClr>
                </a:solidFill>
              </a:rPr>
              <a:t>Why should we summarize data?</a:t>
            </a:r>
          </a:p>
        </p:txBody>
      </p:sp>
      <p:sp>
        <p:nvSpPr>
          <p:cNvPr id="6" name="Rectangle 5"/>
          <p:cNvSpPr/>
          <p:nvPr/>
        </p:nvSpPr>
        <p:spPr>
          <a:xfrm>
            <a:off x="242170" y="1086291"/>
            <a:ext cx="11519770" cy="2862322"/>
          </a:xfrm>
          <a:prstGeom prst="rect">
            <a:avLst/>
          </a:prstGeom>
        </p:spPr>
        <p:txBody>
          <a:bodyPr wrap="square">
            <a:spAutoFit/>
          </a:bodyPr>
          <a:lstStyle/>
          <a:p>
            <a:pPr marL="457200" indent="-457200" fontAlgn="base">
              <a:buFont typeface="Arial" charset="0"/>
              <a:buChar char="•"/>
            </a:pPr>
            <a:r>
              <a:rPr lang="en-US" sz="3600" dirty="0"/>
              <a:t>Many datasets are simply too big to look at all values and form an impression? </a:t>
            </a:r>
          </a:p>
          <a:p>
            <a:pPr marL="457200" indent="-457200" fontAlgn="base">
              <a:buFont typeface="Arial" charset="0"/>
              <a:buChar char="•"/>
            </a:pPr>
            <a:endParaRPr lang="en-US" sz="3600" dirty="0"/>
          </a:p>
          <a:p>
            <a:pPr marL="457200" indent="-457200" fontAlgn="base">
              <a:buFont typeface="Arial" charset="0"/>
              <a:buChar char="•"/>
            </a:pPr>
            <a:r>
              <a:rPr lang="en-US" sz="3600" dirty="0"/>
              <a:t>Our impressions of small datasets are often misled by our tendency to look for patterns.</a:t>
            </a:r>
          </a:p>
        </p:txBody>
      </p:sp>
    </p:spTree>
    <p:extLst>
      <p:ext uri="{BB962C8B-B14F-4D97-AF65-F5344CB8AC3E}">
        <p14:creationId xmlns:p14="http://schemas.microsoft.com/office/powerpoint/2010/main" val="148020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2953147"/>
            <a:ext cx="11801138" cy="1569660"/>
          </a:xfrm>
          <a:prstGeom prst="rect">
            <a:avLst/>
          </a:prstGeom>
        </p:spPr>
        <p:txBody>
          <a:bodyPr wrap="square">
            <a:spAutoFit/>
          </a:bodyPr>
          <a:lstStyle/>
          <a:p>
            <a:pPr fontAlgn="base"/>
            <a:endParaRPr lang="en-US" sz="3200" dirty="0"/>
          </a:p>
          <a:p>
            <a:pPr algn="ctr" fontAlgn="base"/>
            <a:r>
              <a:rPr lang="en-US" sz="3200" b="1" dirty="0"/>
              <a:t>Data terminology</a:t>
            </a:r>
            <a:endParaRPr lang="en-US" sz="3200" dirty="0"/>
          </a:p>
          <a:p>
            <a:pPr fontAlgn="base"/>
            <a:endParaRPr lang="en-US" sz="3200" b="1" dirty="0"/>
          </a:p>
        </p:txBody>
      </p:sp>
    </p:spTree>
    <p:extLst>
      <p:ext uri="{BB962C8B-B14F-4D97-AF65-F5344CB8AC3E}">
        <p14:creationId xmlns:p14="http://schemas.microsoft.com/office/powerpoint/2010/main" val="300772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Typical summary statistics</a:t>
            </a:r>
          </a:p>
        </p:txBody>
      </p:sp>
      <p:sp>
        <p:nvSpPr>
          <p:cNvPr id="6" name="Rectangle 5"/>
          <p:cNvSpPr/>
          <p:nvPr/>
        </p:nvSpPr>
        <p:spPr>
          <a:xfrm>
            <a:off x="242170" y="1086291"/>
            <a:ext cx="11519770" cy="4031873"/>
          </a:xfrm>
          <a:prstGeom prst="rect">
            <a:avLst/>
          </a:prstGeom>
        </p:spPr>
        <p:txBody>
          <a:bodyPr wrap="square">
            <a:spAutoFit/>
          </a:bodyPr>
          <a:lstStyle/>
          <a:p>
            <a:pPr marL="457200" indent="-457200" fontAlgn="base">
              <a:buFont typeface="Arial" charset="0"/>
              <a:buChar char="•"/>
            </a:pPr>
            <a:r>
              <a:rPr lang="en-US" sz="3200" b="1" dirty="0"/>
              <a:t>Mean:</a:t>
            </a:r>
            <a:r>
              <a:rPr lang="en-US" sz="3200" dirty="0"/>
              <a:t> Sum of the observations divided by the number of observations</a:t>
            </a:r>
          </a:p>
          <a:p>
            <a:pPr marL="457200" indent="-457200" fontAlgn="base">
              <a:buFont typeface="Arial" charset="0"/>
              <a:buChar char="•"/>
            </a:pPr>
            <a:endParaRPr lang="en-US" sz="3200" dirty="0"/>
          </a:p>
          <a:p>
            <a:pPr marL="457200" indent="-457200" fontAlgn="base">
              <a:buFont typeface="Arial" charset="0"/>
              <a:buChar char="•"/>
            </a:pPr>
            <a:r>
              <a:rPr lang="en-US" sz="3200" b="1" dirty="0"/>
              <a:t>Median:</a:t>
            </a:r>
            <a:r>
              <a:rPr lang="en-US" sz="3200" dirty="0"/>
              <a:t> The middle observation in a set of data</a:t>
            </a:r>
          </a:p>
          <a:p>
            <a:pPr marL="457200" indent="-457200" fontAlgn="base">
              <a:buFont typeface="Arial" charset="0"/>
              <a:buChar char="•"/>
            </a:pPr>
            <a:endParaRPr lang="en-US" sz="3200" dirty="0"/>
          </a:p>
          <a:p>
            <a:pPr marL="457200" indent="-457200" fontAlgn="base">
              <a:buFont typeface="Arial" charset="0"/>
              <a:buChar char="•"/>
            </a:pPr>
            <a:r>
              <a:rPr lang="en-US" sz="3200" b="1" dirty="0"/>
              <a:t>Variance:</a:t>
            </a:r>
            <a:r>
              <a:rPr lang="en-US" sz="3200" dirty="0"/>
              <a:t> The average squared deviation from the mean</a:t>
            </a:r>
          </a:p>
          <a:p>
            <a:pPr marL="457200" indent="-457200" fontAlgn="base">
              <a:buFont typeface="Arial" charset="0"/>
              <a:buChar char="•"/>
            </a:pPr>
            <a:endParaRPr lang="en-US" sz="3200" b="1" dirty="0"/>
          </a:p>
          <a:p>
            <a:pPr marL="457200" indent="-457200" fontAlgn="base">
              <a:buFont typeface="Arial" charset="0"/>
              <a:buChar char="•"/>
            </a:pPr>
            <a:r>
              <a:rPr lang="en-US" sz="3200" b="1" dirty="0"/>
              <a:t>Standard Deviation:</a:t>
            </a:r>
            <a:r>
              <a:rPr lang="en-US" sz="3200" dirty="0"/>
              <a:t> The square root of the variance </a:t>
            </a:r>
          </a:p>
        </p:txBody>
      </p:sp>
    </p:spTree>
    <p:extLst>
      <p:ext uri="{BB962C8B-B14F-4D97-AF65-F5344CB8AC3E}">
        <p14:creationId xmlns:p14="http://schemas.microsoft.com/office/powerpoint/2010/main" val="973424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Symbols for samples and populations</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509200"/>
              </a:xfrm>
              <a:prstGeom prst="rect">
                <a:avLst/>
              </a:prstGeom>
            </p:spPr>
            <p:txBody>
              <a:bodyPr wrap="square">
                <a:spAutoFit/>
              </a:bodyPr>
              <a:lstStyle/>
              <a:p>
                <a:pPr fontAlgn="base"/>
                <a:r>
                  <a:rPr lang="en-US" sz="3200" b="1" dirty="0"/>
                  <a:t>Samples versus Populations</a:t>
                </a:r>
                <a:endParaRPr lang="en-US" sz="3200" dirty="0"/>
              </a:p>
              <a:p>
                <a:pPr fontAlgn="base"/>
                <a:r>
                  <a:rPr lang="en-US" sz="3200" dirty="0"/>
                  <a:t>The mean or standard deviation statistic you calculate from your sample is an estimate of the population parameter.</a:t>
                </a:r>
              </a:p>
              <a:p>
                <a:pPr fontAlgn="base"/>
                <a:endParaRPr lang="en-US" sz="3200" dirty="0"/>
              </a:p>
              <a:p>
                <a:pPr fontAlgn="base"/>
                <a:r>
                  <a:rPr lang="en-US" sz="3200" b="1" dirty="0"/>
                  <a:t>Parameter Symbols: </a:t>
                </a:r>
              </a:p>
              <a:p>
                <a:pPr fontAlgn="base"/>
                <a:r>
                  <a:rPr lang="en-US" sz="3200" i="1" dirty="0" err="1"/>
                  <a:t>μ</a:t>
                </a:r>
                <a:r>
                  <a:rPr lang="en-US" sz="3200" dirty="0"/>
                  <a:t> (mu): population mean </a:t>
                </a:r>
              </a:p>
              <a:p>
                <a:pPr fontAlgn="base"/>
                <a:r>
                  <a:rPr lang="en-US" sz="3200" i="1" dirty="0" err="1"/>
                  <a:t>σ</a:t>
                </a:r>
                <a:r>
                  <a:rPr lang="en-US" sz="3200" dirty="0"/>
                  <a:t> (sigma): population standard deviation </a:t>
                </a:r>
              </a:p>
              <a:p>
                <a:pPr fontAlgn="base"/>
                <a:endParaRPr lang="en-US" sz="3200" dirty="0"/>
              </a:p>
              <a:p>
                <a:pPr fontAlgn="base"/>
                <a:r>
                  <a:rPr lang="en-US" sz="3200" b="1" dirty="0"/>
                  <a:t>Statistic Symbols: </a:t>
                </a:r>
              </a:p>
              <a:p>
                <a:pPr fontAlgn="base"/>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oMath>
                </a14:m>
                <a:r>
                  <a:rPr lang="en-US" sz="3200" dirty="0"/>
                  <a:t> (Y bar): sample mean </a:t>
                </a:r>
              </a:p>
              <a:p>
                <a:pPr fontAlgn="base"/>
                <a:r>
                  <a:rPr lang="en-US" sz="3200" i="1" dirty="0"/>
                  <a:t>s</a:t>
                </a:r>
                <a:r>
                  <a:rPr lang="en-US" sz="3200" dirty="0"/>
                  <a:t> : samples standard deviation</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509200"/>
              </a:xfrm>
              <a:prstGeom prst="rect">
                <a:avLst/>
              </a:prstGeom>
              <a:blipFill>
                <a:blip r:embed="rId2"/>
                <a:stretch>
                  <a:fillRect l="-1323" t="-1379" b="-2529"/>
                </a:stretch>
              </a:blipFill>
            </p:spPr>
            <p:txBody>
              <a:bodyPr/>
              <a:lstStyle/>
              <a:p>
                <a:r>
                  <a:rPr lang="en-US">
                    <a:noFill/>
                  </a:rPr>
                  <a:t> </a:t>
                </a:r>
              </a:p>
            </p:txBody>
          </p:sp>
        </mc:Fallback>
      </mc:AlternateContent>
    </p:spTree>
    <p:extLst>
      <p:ext uri="{BB962C8B-B14F-4D97-AF65-F5344CB8AC3E}">
        <p14:creationId xmlns:p14="http://schemas.microsoft.com/office/powerpoint/2010/main" val="168889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a sample of a population</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4173002"/>
              </a:xfrm>
              <a:prstGeom prst="rect">
                <a:avLst/>
              </a:prstGeom>
            </p:spPr>
            <p:txBody>
              <a:bodyPr wrap="square">
                <a:spAutoFit/>
              </a:bodyPr>
              <a:lstStyle/>
              <a:p>
                <a:pPr fontAlgn="base"/>
                <a:r>
                  <a:rPr lang="en-US" sz="3200" dirty="0"/>
                  <a:t>The mean is just: </a:t>
                </a:r>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b>
                              <m:sSubPr>
                                <m:ctrlPr>
                                  <a:rPr lang="en-US" sz="3200" b="0" i="1" smtClean="0">
                                    <a:latin typeface="Cambria Math" panose="02040503050406030204" pitchFamily="18" charset="0"/>
                                  </a:rPr>
                                </m:ctrlPr>
                              </m:sSubPr>
                              <m:e>
                                <m:r>
                                  <a:rPr lang="en-US" sz="3200" b="0" i="1" smtClean="0">
                                    <a:latin typeface="Cambria Math" charset="0"/>
                                  </a:rPr>
                                  <m:t>𝑌</m:t>
                                </m:r>
                              </m:e>
                              <m:sub>
                                <m:r>
                                  <a:rPr lang="en-US" sz="3200" b="0" i="1" smtClean="0">
                                    <a:latin typeface="Cambria Math" charset="0"/>
                                  </a:rPr>
                                  <m:t>𝑖</m:t>
                                </m:r>
                              </m:sub>
                            </m:sSub>
                          </m:e>
                        </m:nary>
                      </m:num>
                      <m:den>
                        <m:r>
                          <a:rPr lang="en-US" sz="3200" b="0" i="1" smtClean="0">
                            <a:latin typeface="Cambria Math" charset="0"/>
                          </a:rPr>
                          <m:t>𝑛</m:t>
                        </m:r>
                      </m:den>
                    </m:f>
                  </m:oMath>
                </a14:m>
                <a:endParaRPr lang="en-US" sz="3200" dirty="0"/>
              </a:p>
              <a:p>
                <a:pPr fontAlgn="base"/>
                <a:endParaRPr lang="en-US" sz="3200" dirty="0"/>
              </a:p>
              <a:p>
                <a:pPr fontAlgn="base"/>
                <a:r>
                  <a:rPr lang="en-US" sz="3200" dirty="0"/>
                  <a:t>The standard deviation is </a:t>
                </a:r>
                <a14:m>
                  <m:oMath xmlns:m="http://schemas.openxmlformats.org/officeDocument/2006/math">
                    <m:r>
                      <a:rPr lang="en-US" sz="3200" b="0" i="1" smtClean="0">
                        <a:latin typeface="Cambria Math" charset="0"/>
                      </a:rPr>
                      <m:t>𝑠</m:t>
                    </m:r>
                    <m:r>
                      <a:rPr lang="en-US" sz="3200" b="0" i="1" smtClean="0">
                        <a:latin typeface="Cambria Math" charset="0"/>
                      </a:rPr>
                      <m:t>=</m:t>
                    </m:r>
                    <m:rad>
                      <m:radPr>
                        <m:degHide m:val="on"/>
                        <m:ctrlPr>
                          <a:rPr lang="en-US" sz="3200" b="0" i="1" smtClean="0">
                            <a:latin typeface="Cambria Math" panose="02040503050406030204" pitchFamily="18" charset="0"/>
                          </a:rPr>
                        </m:ctrlPr>
                      </m:radPr>
                      <m:deg/>
                      <m:e>
                        <m:sSup>
                          <m:sSupPr>
                            <m:ctrlPr>
                              <a:rPr lang="en-US" sz="3200" b="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e>
                    </m:rad>
                  </m:oMath>
                </a14:m>
                <a:endParaRPr lang="en-US" sz="3200" b="0" dirty="0"/>
              </a:p>
              <a:p>
                <a:pPr fontAlgn="base"/>
                <a:endParaRPr lang="en-US" sz="3200" dirty="0"/>
              </a:p>
              <a:p>
                <a:pPr fontAlgn="base"/>
                <a:r>
                  <a:rPr lang="en-US" sz="3200" dirty="0"/>
                  <a:t>Where </a:t>
                </a:r>
                <a14:m>
                  <m:oMath xmlns:m="http://schemas.openxmlformats.org/officeDocument/2006/math">
                    <m:sSup>
                      <m:sSupPr>
                        <m:ctrlPr>
                          <a:rPr lang="en-US" sz="3200" i="1">
                            <a:latin typeface="Cambria Math" panose="02040503050406030204" pitchFamily="18" charset="0"/>
                          </a:rPr>
                        </m:ctrlPr>
                      </m:sSupPr>
                      <m:e>
                        <m:r>
                          <a:rPr lang="en-US" sz="3200" i="1">
                            <a:latin typeface="Cambria Math" charset="0"/>
                          </a:rPr>
                          <m:t>𝑠</m:t>
                        </m:r>
                      </m:e>
                      <m:sup>
                        <m:r>
                          <a:rPr lang="en-US" sz="3200" i="1">
                            <a:latin typeface="Cambria Math" charset="0"/>
                          </a:rPr>
                          <m:t>2</m:t>
                        </m:r>
                      </m:sup>
                    </m:sSup>
                  </m:oMath>
                </a14:m>
                <a:r>
                  <a:rPr lang="en-US" sz="3200" dirty="0"/>
                  <a:t> or the variance is:</a:t>
                </a:r>
                <a14:m>
                  <m:oMath xmlns:m="http://schemas.openxmlformats.org/officeDocument/2006/math">
                    <m:r>
                      <a:rPr lang="en-US" sz="3200" b="0" i="0" smtClean="0">
                        <a:latin typeface="Cambria Math" charset="0"/>
                      </a:rPr>
                      <m:t>  </m:t>
                    </m:r>
                    <m:sSup>
                      <m:sSupPr>
                        <m:ctrlPr>
                          <a:rPr lang="en-US" sz="320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p>
                              <m:sSupPr>
                                <m:ctrlPr>
                                  <a:rPr lang="is-IS" sz="3200" b="0" i="1" smtClean="0">
                                    <a:latin typeface="Cambria Math" panose="02040503050406030204" pitchFamily="18" charset="0"/>
                                  </a:rPr>
                                </m:ctrlPr>
                              </m:sSupPr>
                              <m:e>
                                <m:d>
                                  <m:dPr>
                                    <m:ctrlPr>
                                      <a:rPr lang="mr-IN" sz="3200" b="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charset="0"/>
                                          </a:rPr>
                                          <m:t>𝑌</m:t>
                                        </m:r>
                                      </m:e>
                                      <m:sub>
                                        <m:r>
                                          <a:rPr lang="en-US" sz="3200" i="1">
                                            <a:latin typeface="Cambria Math" charset="0"/>
                                          </a:rPr>
                                          <m:t>𝑖</m:t>
                                        </m:r>
                                      </m:sub>
                                    </m:sSub>
                                    <m:r>
                                      <a:rPr lang="en-US" sz="3200" i="1">
                                        <a:latin typeface="Cambria Math" charset="0"/>
                                      </a:rPr>
                                      <m:t>−</m:t>
                                    </m:r>
                                    <m:acc>
                                      <m:accPr>
                                        <m:chr m:val="̅"/>
                                        <m:ctrlPr>
                                          <a:rPr lang="en-US" sz="3200" i="1">
                                            <a:latin typeface="Cambria Math" panose="02040503050406030204" pitchFamily="18" charset="0"/>
                                          </a:rPr>
                                        </m:ctrlPr>
                                      </m:accPr>
                                      <m:e>
                                        <m:r>
                                          <a:rPr lang="en-US" sz="3200" i="1">
                                            <a:latin typeface="Cambria Math" charset="0"/>
                                          </a:rPr>
                                          <m:t>𝑌</m:t>
                                        </m:r>
                                      </m:e>
                                    </m:acc>
                                  </m:e>
                                </m:d>
                              </m:e>
                              <m:sup>
                                <m:r>
                                  <a:rPr lang="en-US" sz="3200" b="0" i="1" smtClean="0">
                                    <a:latin typeface="Cambria Math" charset="0"/>
                                  </a:rPr>
                                  <m:t>2</m:t>
                                </m:r>
                              </m:sup>
                            </m:sSup>
                          </m:e>
                        </m:nary>
                      </m:num>
                      <m:den>
                        <m:r>
                          <a:rPr lang="en-US" sz="3200" b="0" i="1" smtClean="0">
                            <a:latin typeface="Cambria Math" charset="0"/>
                          </a:rPr>
                          <m:t>𝑛</m:t>
                        </m:r>
                        <m:r>
                          <a:rPr lang="en-US" sz="3200" b="0" i="1" smtClean="0">
                            <a:latin typeface="Cambria Math" charset="0"/>
                          </a:rPr>
                          <m:t>−1</m:t>
                        </m:r>
                      </m:den>
                    </m:f>
                  </m:oMath>
                </a14:m>
                <a:endParaRPr lang="en-US" sz="3200" dirty="0"/>
              </a:p>
              <a:p>
                <a:br>
                  <a:rPr lang="en-US" sz="3200" dirty="0"/>
                </a:b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4173002"/>
              </a:xfrm>
              <a:prstGeom prst="rect">
                <a:avLst/>
              </a:prstGeom>
              <a:blipFill rotWithShape="0">
                <a:blip r:embed="rId2"/>
                <a:stretch>
                  <a:fillRect l="-1376"/>
                </a:stretch>
              </a:blipFill>
            </p:spPr>
            <p:txBody>
              <a:bodyPr/>
              <a:lstStyle/>
              <a:p>
                <a:r>
                  <a:rPr lang="en-US">
                    <a:noFill/>
                  </a:rPr>
                  <a:t> </a:t>
                </a:r>
              </a:p>
            </p:txBody>
          </p:sp>
        </mc:Fallback>
      </mc:AlternateContent>
    </p:spTree>
    <p:extLst>
      <p:ext uri="{BB962C8B-B14F-4D97-AF65-F5344CB8AC3E}">
        <p14:creationId xmlns:p14="http://schemas.microsoft.com/office/powerpoint/2010/main" val="200235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p:sp>
        <p:nvSpPr>
          <p:cNvPr id="6" name="Rectangle 5"/>
          <p:cNvSpPr/>
          <p:nvPr/>
        </p:nvSpPr>
        <p:spPr>
          <a:xfrm>
            <a:off x="242170" y="1086291"/>
            <a:ext cx="11519770" cy="5262979"/>
          </a:xfrm>
          <a:prstGeom prst="rect">
            <a:avLst/>
          </a:prstGeom>
        </p:spPr>
        <p:txBody>
          <a:bodyPr wrap="square">
            <a:spAutoFit/>
          </a:bodyPr>
          <a:lstStyle/>
          <a:p>
            <a:pPr marL="457200" indent="-457200" fontAlgn="base">
              <a:buFont typeface="Arial" charset="0"/>
              <a:buChar char="•"/>
            </a:pPr>
            <a:r>
              <a:rPr lang="en-US" sz="2800" dirty="0"/>
              <a:t>Imagine that we sample from the same population many times, so we have a bunch of different, independent samples. </a:t>
            </a:r>
          </a:p>
          <a:p>
            <a:pPr marL="457200" indent="-457200" fontAlgn="base">
              <a:buFont typeface="Arial" charset="0"/>
              <a:buChar char="•"/>
            </a:pPr>
            <a:endParaRPr lang="en-US" sz="2800" dirty="0"/>
          </a:p>
          <a:p>
            <a:pPr marL="457200" indent="-457200" fontAlgn="base">
              <a:buFont typeface="Arial" charset="0"/>
              <a:buChar char="•"/>
            </a:pPr>
            <a:r>
              <a:rPr lang="en-US" sz="2800" dirty="0"/>
              <a:t>Each sample will have a mean, but the means will be different due to chance.  In principle, we could draw a histogram of these means.</a:t>
            </a:r>
          </a:p>
          <a:p>
            <a:pPr marL="457200" indent="-457200" fontAlgn="base">
              <a:buFont typeface="Arial" charset="0"/>
              <a:buChar char="•"/>
            </a:pPr>
            <a:endParaRPr lang="en-US" sz="2800" dirty="0"/>
          </a:p>
          <a:p>
            <a:pPr marL="457200" indent="-457200" fontAlgn="base">
              <a:buFont typeface="Arial" charset="0"/>
              <a:buChar char="•"/>
            </a:pPr>
            <a:r>
              <a:rPr lang="en-US" sz="2800" dirty="0"/>
              <a:t>In general, you only have one sample from a given population, however, so what can you infer about the distribution of the means from your sample?</a:t>
            </a:r>
          </a:p>
          <a:p>
            <a:pPr marL="457200" indent="-457200" fontAlgn="base">
              <a:buFont typeface="Arial" charset="0"/>
              <a:buChar char="•"/>
            </a:pPr>
            <a:endParaRPr lang="en-US" sz="2800" dirty="0"/>
          </a:p>
          <a:p>
            <a:pPr marL="457200" indent="-457200" fontAlgn="base">
              <a:buFont typeface="Arial" charset="0"/>
              <a:buChar char="•"/>
            </a:pPr>
            <a:r>
              <a:rPr lang="en-US" sz="2800" dirty="0"/>
              <a:t>The Central Limit Theorem states that regardless of the underlying population distribution of the variable of interest, the distribution of the population of means will be roughly normal.</a:t>
            </a:r>
          </a:p>
        </p:txBody>
      </p:sp>
    </p:spTree>
    <p:extLst>
      <p:ext uri="{BB962C8B-B14F-4D97-AF65-F5344CB8AC3E}">
        <p14:creationId xmlns:p14="http://schemas.microsoft.com/office/powerpoint/2010/main" val="41016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020349"/>
              </a:xfrm>
              <a:prstGeom prst="rect">
                <a:avLst/>
              </a:prstGeom>
            </p:spPr>
            <p:txBody>
              <a:bodyPr wrap="square">
                <a:spAutoFit/>
              </a:bodyPr>
              <a:lstStyle/>
              <a:p>
                <a:pPr fontAlgn="base"/>
                <a:r>
                  <a:rPr lang="en-US" sz="2800" dirty="0"/>
                  <a:t>Your estimate of the sample mean is an estimate of the mean of this distribution of means (that is, it’s your best estimate of the population mean).  </a:t>
                </a:r>
              </a:p>
              <a:p>
                <a:pPr fontAlgn="base"/>
                <a:endParaRPr lang="en-US" sz="2800" dirty="0"/>
              </a:p>
              <a:p>
                <a:pPr fontAlgn="base"/>
                <a:r>
                  <a:rPr lang="en-US" sz="2800" dirty="0"/>
                  <a:t>The hypothetical distribution of sample means has a standard deviation equal to s divided by the square root of n.</a:t>
                </a:r>
              </a:p>
              <a:p>
                <a:pPr fontAlgn="base"/>
                <a:endParaRPr lang="en-US" sz="2800" dirty="0"/>
              </a:p>
              <a:p>
                <a:pPr fontAlgn="base"/>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𝑆𝐸</m:t>
                        </m:r>
                      </m:e>
                      <m:sub>
                        <m:acc>
                          <m:accPr>
                            <m:chr m:val="̅"/>
                            <m:ctrlPr>
                              <a:rPr lang="en-US" sz="2800" i="1" smtClean="0">
                                <a:latin typeface="Cambria Math" panose="02040503050406030204" pitchFamily="18" charset="0"/>
                              </a:rPr>
                            </m:ctrlPr>
                          </m:accPr>
                          <m:e>
                            <m:r>
                              <a:rPr lang="en-US" sz="2800" b="0" i="1" smtClean="0">
                                <a:latin typeface="Cambria Math" charset="0"/>
                              </a:rPr>
                              <m:t>𝑌</m:t>
                            </m:r>
                          </m:e>
                        </m:acc>
                      </m:sub>
                    </m:sSub>
                    <m:r>
                      <a:rPr lang="en-US" sz="2800" b="0" i="1" smtClean="0">
                        <a:latin typeface="Cambria Math" charset="0"/>
                      </a:rPr>
                      <m:t>=</m:t>
                    </m:r>
                    <m:f>
                      <m:fPr>
                        <m:ctrlPr>
                          <a:rPr lang="mr-IN" sz="2800" b="0" i="1" smtClean="0">
                            <a:latin typeface="Cambria Math" panose="02040503050406030204" pitchFamily="18" charset="0"/>
                          </a:rPr>
                        </m:ctrlPr>
                      </m:fPr>
                      <m:num>
                        <m:r>
                          <a:rPr lang="en-US" sz="2800" b="0" i="1" smtClean="0">
                            <a:latin typeface="Cambria Math" charset="0"/>
                          </a:rPr>
                          <m:t>𝑠</m:t>
                        </m:r>
                      </m:num>
                      <m:den>
                        <m:rad>
                          <m:radPr>
                            <m:degHide m:val="on"/>
                            <m:ctrlPr>
                              <a:rPr lang="mr-IN" sz="2800" b="0" i="1" smtClean="0">
                                <a:latin typeface="Cambria Math" panose="02040503050406030204" pitchFamily="18" charset="0"/>
                              </a:rPr>
                            </m:ctrlPr>
                          </m:radPr>
                          <m:deg/>
                          <m:e>
                            <m:r>
                              <a:rPr lang="en-US" sz="2800" b="0" i="1" smtClean="0">
                                <a:latin typeface="Cambria Math" charset="0"/>
                              </a:rPr>
                              <m:t>𝑛</m:t>
                            </m:r>
                          </m:e>
                        </m:rad>
                      </m:den>
                    </m:f>
                  </m:oMath>
                </a14:m>
                <a:r>
                  <a:rPr lang="en-US" sz="2800" dirty="0"/>
                  <a:t> </a:t>
                </a:r>
              </a:p>
              <a:p>
                <a:pPr fontAlgn="base"/>
                <a:endParaRPr lang="en-US" sz="2800" dirty="0"/>
              </a:p>
              <a:p>
                <a:pPr fontAlgn="base"/>
                <a:r>
                  <a:rPr lang="en-US" sz="2800" dirty="0"/>
                  <a:t>We call this standard deviation the standard error of the mean (SEM). The true population mean should be within   </a:t>
                </a:r>
                <a14:m>
                  <m:oMath xmlns:m="http://schemas.openxmlformats.org/officeDocument/2006/math">
                    <m:acc>
                      <m:accPr>
                        <m:chr m:val="̅"/>
                        <m:ctrlPr>
                          <a:rPr lang="en-US" sz="280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𝑌</m:t>
                        </m:r>
                      </m:e>
                    </m:acc>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1.96</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𝑆𝐸</m:t>
                        </m:r>
                      </m:e>
                      <m:sub>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𝑌</m:t>
                            </m:r>
                          </m:e>
                        </m:acc>
                      </m:sub>
                    </m:sSub>
                  </m:oMath>
                </a14:m>
                <a:r>
                  <a:rPr lang="en-US" sz="2800" dirty="0"/>
                  <a:t>    95% of the time</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020349"/>
              </a:xfrm>
              <a:prstGeom prst="rect">
                <a:avLst/>
              </a:prstGeom>
              <a:blipFill>
                <a:blip r:embed="rId2"/>
                <a:stretch>
                  <a:fillRect l="-1103" t="-1263" r="-1764" b="-2525"/>
                </a:stretch>
              </a:blipFill>
            </p:spPr>
            <p:txBody>
              <a:bodyPr/>
              <a:lstStyle/>
              <a:p>
                <a:r>
                  <a:rPr lang="en-US">
                    <a:noFill/>
                  </a:rPr>
                  <a:t> </a:t>
                </a:r>
              </a:p>
            </p:txBody>
          </p:sp>
        </mc:Fallback>
      </mc:AlternateContent>
    </p:spTree>
    <p:extLst>
      <p:ext uri="{BB962C8B-B14F-4D97-AF65-F5344CB8AC3E}">
        <p14:creationId xmlns:p14="http://schemas.microsoft.com/office/powerpoint/2010/main" val="29774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p:sp>
        <p:nvSpPr>
          <p:cNvPr id="6" name="Rectangle 5"/>
          <p:cNvSpPr/>
          <p:nvPr/>
        </p:nvSpPr>
        <p:spPr>
          <a:xfrm>
            <a:off x="242170" y="1086291"/>
            <a:ext cx="11519770" cy="4031873"/>
          </a:xfrm>
          <a:prstGeom prst="rect">
            <a:avLst/>
          </a:prstGeom>
        </p:spPr>
        <p:txBody>
          <a:bodyPr wrap="square">
            <a:spAutoFit/>
          </a:bodyPr>
          <a:lstStyle/>
          <a:p>
            <a:pPr fontAlgn="base"/>
            <a:r>
              <a:rPr lang="en-US" sz="3200" dirty="0"/>
              <a:t>Lets try that</a:t>
            </a:r>
          </a:p>
          <a:p>
            <a:pPr fontAlgn="base"/>
            <a:endParaRPr lang="en-US" sz="3200" dirty="0"/>
          </a:p>
          <a:p>
            <a:pPr fontAlgn="base"/>
            <a:r>
              <a:rPr lang="en-US" sz="3200" dirty="0"/>
              <a:t>create a population with a known mean.</a:t>
            </a:r>
          </a:p>
          <a:p>
            <a:pPr fontAlgn="base"/>
            <a:endParaRPr lang="en-US" sz="3200" dirty="0"/>
          </a:p>
          <a:p>
            <a:pPr fontAlgn="base"/>
            <a:r>
              <a:rPr lang="en-US" sz="3200" dirty="0"/>
              <a:t>sample from it and calculate the mean and standard error and see if it includes the true mean.</a:t>
            </a:r>
          </a:p>
          <a:p>
            <a:pPr fontAlgn="base"/>
            <a:endParaRPr lang="en-US" sz="3200" dirty="0"/>
          </a:p>
          <a:p>
            <a:pPr fontAlgn="base"/>
            <a:r>
              <a:rPr lang="en-US" sz="3200" dirty="0"/>
              <a:t>tally results and see if it worked about 95% of the time</a:t>
            </a:r>
          </a:p>
        </p:txBody>
      </p:sp>
    </p:spTree>
    <p:extLst>
      <p:ext uri="{BB962C8B-B14F-4D97-AF65-F5344CB8AC3E}">
        <p14:creationId xmlns:p14="http://schemas.microsoft.com/office/powerpoint/2010/main" val="194415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Estimating with uncertainty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222" y="1032625"/>
            <a:ext cx="7204032" cy="5651520"/>
          </a:xfrm>
          <a:prstGeom prst="rect">
            <a:avLst/>
          </a:prstGeom>
        </p:spPr>
      </p:pic>
    </p:spTree>
    <p:extLst>
      <p:ext uri="{BB962C8B-B14F-4D97-AF65-F5344CB8AC3E}">
        <p14:creationId xmlns:p14="http://schemas.microsoft.com/office/powerpoint/2010/main" val="510190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Confidence Interval vs Credible Interval</a:t>
            </a:r>
          </a:p>
        </p:txBody>
      </p:sp>
      <p:pic>
        <p:nvPicPr>
          <p:cNvPr id="5" name="Picture 4">
            <a:extLst>
              <a:ext uri="{FF2B5EF4-FFF2-40B4-BE49-F238E27FC236}">
                <a16:creationId xmlns:a16="http://schemas.microsoft.com/office/drawing/2014/main" id="{F74D31A1-EE70-B84D-8A12-E0C174BFC8E4}"/>
              </a:ext>
            </a:extLst>
          </p:cNvPr>
          <p:cNvPicPr>
            <a:picLocks noChangeAspect="1"/>
          </p:cNvPicPr>
          <p:nvPr/>
        </p:nvPicPr>
        <p:blipFill>
          <a:blip r:embed="rId2"/>
          <a:stretch>
            <a:fillRect/>
          </a:stretch>
        </p:blipFill>
        <p:spPr>
          <a:xfrm>
            <a:off x="346037" y="1237485"/>
            <a:ext cx="2730500" cy="901700"/>
          </a:xfrm>
          <a:prstGeom prst="rect">
            <a:avLst/>
          </a:prstGeom>
        </p:spPr>
      </p:pic>
      <p:sp>
        <p:nvSpPr>
          <p:cNvPr id="7" name="TextBox 6">
            <a:extLst>
              <a:ext uri="{FF2B5EF4-FFF2-40B4-BE49-F238E27FC236}">
                <a16:creationId xmlns:a16="http://schemas.microsoft.com/office/drawing/2014/main" id="{CA753BEF-532E-C643-B5C6-5D5601AA7817}"/>
              </a:ext>
            </a:extLst>
          </p:cNvPr>
          <p:cNvSpPr txBox="1"/>
          <p:nvPr/>
        </p:nvSpPr>
        <p:spPr>
          <a:xfrm>
            <a:off x="3745735" y="1237485"/>
            <a:ext cx="1693028" cy="923330"/>
          </a:xfrm>
          <a:prstGeom prst="rect">
            <a:avLst/>
          </a:prstGeom>
          <a:noFill/>
        </p:spPr>
        <p:txBody>
          <a:bodyPr wrap="none" rtlCol="0">
            <a:spAutoFit/>
          </a:bodyPr>
          <a:lstStyle/>
          <a:p>
            <a:r>
              <a:rPr lang="en-US" dirty="0"/>
              <a:t>z = 1.65 </a:t>
            </a:r>
            <a:r>
              <a:rPr lang="en-US" dirty="0" err="1"/>
              <a:t>fo</a:t>
            </a:r>
            <a:r>
              <a:rPr lang="en-US" dirty="0"/>
              <a:t> 90%</a:t>
            </a:r>
          </a:p>
          <a:p>
            <a:r>
              <a:rPr lang="en-US" dirty="0"/>
              <a:t>   = 1.96 for 95%</a:t>
            </a:r>
          </a:p>
          <a:p>
            <a:r>
              <a:rPr lang="en-US" dirty="0"/>
              <a:t>   = 2.58 for 99%</a:t>
            </a:r>
          </a:p>
        </p:txBody>
      </p:sp>
      <p:sp>
        <p:nvSpPr>
          <p:cNvPr id="8" name="TextBox 7">
            <a:extLst>
              <a:ext uri="{FF2B5EF4-FFF2-40B4-BE49-F238E27FC236}">
                <a16:creationId xmlns:a16="http://schemas.microsoft.com/office/drawing/2014/main" id="{DD7BE569-6142-2F4B-A48F-81F10B4AF50B}"/>
              </a:ext>
            </a:extLst>
          </p:cNvPr>
          <p:cNvSpPr txBox="1"/>
          <p:nvPr/>
        </p:nvSpPr>
        <p:spPr>
          <a:xfrm>
            <a:off x="220338" y="2321413"/>
            <a:ext cx="10609244" cy="646331"/>
          </a:xfrm>
          <a:prstGeom prst="rect">
            <a:avLst/>
          </a:prstGeom>
          <a:noFill/>
        </p:spPr>
        <p:txBody>
          <a:bodyPr wrap="square" rtlCol="0">
            <a:spAutoFit/>
          </a:bodyPr>
          <a:lstStyle/>
          <a:p>
            <a:r>
              <a:rPr lang="en-US" dirty="0"/>
              <a:t>natural choice for things we go and measure in biological entities and we are interested in what the “true” mean value of the population is </a:t>
            </a:r>
          </a:p>
        </p:txBody>
      </p:sp>
      <p:sp>
        <p:nvSpPr>
          <p:cNvPr id="9" name="TextBox 8">
            <a:extLst>
              <a:ext uri="{FF2B5EF4-FFF2-40B4-BE49-F238E27FC236}">
                <a16:creationId xmlns:a16="http://schemas.microsoft.com/office/drawing/2014/main" id="{6D40724D-F31F-C84E-9ED0-C5BD18CEB995}"/>
              </a:ext>
            </a:extLst>
          </p:cNvPr>
          <p:cNvSpPr txBox="1"/>
          <p:nvPr/>
        </p:nvSpPr>
        <p:spPr>
          <a:xfrm>
            <a:off x="220338" y="3264657"/>
            <a:ext cx="10157552" cy="1200329"/>
          </a:xfrm>
          <a:prstGeom prst="rect">
            <a:avLst/>
          </a:prstGeom>
          <a:noFill/>
        </p:spPr>
        <p:txBody>
          <a:bodyPr wrap="square" rtlCol="0">
            <a:spAutoFit/>
          </a:bodyPr>
          <a:lstStyle/>
          <a:p>
            <a:r>
              <a:rPr lang="en-US" dirty="0"/>
              <a:t>Credible intervals are often used in Bayesian approaches. In these methods we often run an MCMC which yields an arbitrarily large number of estimates of our parameter of interest. It is not sensible to talk about the CI of a parameter estimate like this because it can always be narrowed to a point estimate with sufficient sample size.</a:t>
            </a:r>
          </a:p>
        </p:txBody>
      </p:sp>
    </p:spTree>
    <p:extLst>
      <p:ext uri="{BB962C8B-B14F-4D97-AF65-F5344CB8AC3E}">
        <p14:creationId xmlns:p14="http://schemas.microsoft.com/office/powerpoint/2010/main" val="3603284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Confidence Interval vs Credible Interval</a:t>
            </a:r>
          </a:p>
        </p:txBody>
      </p:sp>
      <p:pic>
        <p:nvPicPr>
          <p:cNvPr id="13" name="Picture 12">
            <a:extLst>
              <a:ext uri="{FF2B5EF4-FFF2-40B4-BE49-F238E27FC236}">
                <a16:creationId xmlns:a16="http://schemas.microsoft.com/office/drawing/2014/main" id="{4B939C4A-6553-1B4A-B683-64C5630CCA8C}"/>
              </a:ext>
            </a:extLst>
          </p:cNvPr>
          <p:cNvPicPr>
            <a:picLocks noChangeAspect="1"/>
          </p:cNvPicPr>
          <p:nvPr/>
        </p:nvPicPr>
        <p:blipFill>
          <a:blip r:embed="rId2"/>
          <a:stretch>
            <a:fillRect/>
          </a:stretch>
        </p:blipFill>
        <p:spPr>
          <a:xfrm>
            <a:off x="4655859" y="1441832"/>
            <a:ext cx="4094194" cy="3233450"/>
          </a:xfrm>
          <a:prstGeom prst="rect">
            <a:avLst/>
          </a:prstGeom>
        </p:spPr>
      </p:pic>
      <p:sp>
        <p:nvSpPr>
          <p:cNvPr id="3" name="TextBox 2">
            <a:extLst>
              <a:ext uri="{FF2B5EF4-FFF2-40B4-BE49-F238E27FC236}">
                <a16:creationId xmlns:a16="http://schemas.microsoft.com/office/drawing/2014/main" id="{9C7CDEB1-F035-CB48-B60E-52095AFECFA4}"/>
              </a:ext>
            </a:extLst>
          </p:cNvPr>
          <p:cNvSpPr txBox="1"/>
          <p:nvPr/>
        </p:nvSpPr>
        <p:spPr>
          <a:xfrm>
            <a:off x="8945697" y="2368114"/>
            <a:ext cx="2753382" cy="1477328"/>
          </a:xfrm>
          <a:prstGeom prst="rect">
            <a:avLst/>
          </a:prstGeom>
          <a:noFill/>
        </p:spPr>
        <p:txBody>
          <a:bodyPr wrap="none" rtlCol="0">
            <a:spAutoFit/>
          </a:bodyPr>
          <a:lstStyle/>
          <a:p>
            <a:r>
              <a:rPr lang="en-US" dirty="0"/>
              <a:t>Frequentist 95% CI</a:t>
            </a:r>
          </a:p>
          <a:p>
            <a:r>
              <a:rPr lang="en-US" dirty="0"/>
              <a:t>0.149-0.150</a:t>
            </a:r>
          </a:p>
          <a:p>
            <a:endParaRPr lang="en-US" dirty="0"/>
          </a:p>
          <a:p>
            <a:r>
              <a:rPr lang="en-US" dirty="0"/>
              <a:t>95% HPD (credible interval)</a:t>
            </a:r>
          </a:p>
          <a:p>
            <a:r>
              <a:rPr lang="en-US" dirty="0"/>
              <a:t>0.06-0.26</a:t>
            </a:r>
          </a:p>
        </p:txBody>
      </p:sp>
      <p:grpSp>
        <p:nvGrpSpPr>
          <p:cNvPr id="4" name="Group 3">
            <a:extLst>
              <a:ext uri="{FF2B5EF4-FFF2-40B4-BE49-F238E27FC236}">
                <a16:creationId xmlns:a16="http://schemas.microsoft.com/office/drawing/2014/main" id="{9BD1551E-AC62-FF41-AD84-FEA344EF698B}"/>
              </a:ext>
            </a:extLst>
          </p:cNvPr>
          <p:cNvGrpSpPr/>
          <p:nvPr/>
        </p:nvGrpSpPr>
        <p:grpSpPr>
          <a:xfrm>
            <a:off x="222152" y="1478981"/>
            <a:ext cx="4212859" cy="3658232"/>
            <a:chOff x="222152" y="1478981"/>
            <a:chExt cx="4212859" cy="3658232"/>
          </a:xfrm>
        </p:grpSpPr>
        <p:pic>
          <p:nvPicPr>
            <p:cNvPr id="10" name="Picture 9">
              <a:extLst>
                <a:ext uri="{FF2B5EF4-FFF2-40B4-BE49-F238E27FC236}">
                  <a16:creationId xmlns:a16="http://schemas.microsoft.com/office/drawing/2014/main" id="{25752B8F-C7EE-4846-A487-0110B171D074}"/>
                </a:ext>
              </a:extLst>
            </p:cNvPr>
            <p:cNvPicPr>
              <a:picLocks noChangeAspect="1"/>
            </p:cNvPicPr>
            <p:nvPr/>
          </p:nvPicPr>
          <p:blipFill>
            <a:blip r:embed="rId3"/>
            <a:stretch>
              <a:fillRect/>
            </a:stretch>
          </p:blipFill>
          <p:spPr>
            <a:xfrm>
              <a:off x="310170" y="3170893"/>
              <a:ext cx="4099637" cy="1504389"/>
            </a:xfrm>
            <a:prstGeom prst="rect">
              <a:avLst/>
            </a:prstGeom>
          </p:spPr>
        </p:pic>
        <p:sp>
          <p:nvSpPr>
            <p:cNvPr id="11" name="TextBox 10">
              <a:extLst>
                <a:ext uri="{FF2B5EF4-FFF2-40B4-BE49-F238E27FC236}">
                  <a16:creationId xmlns:a16="http://schemas.microsoft.com/office/drawing/2014/main" id="{505EEBF6-6F50-D442-A31D-7CC3E26BD10A}"/>
                </a:ext>
              </a:extLst>
            </p:cNvPr>
            <p:cNvSpPr txBox="1"/>
            <p:nvPr/>
          </p:nvSpPr>
          <p:spPr>
            <a:xfrm>
              <a:off x="310170" y="4767881"/>
              <a:ext cx="1330557" cy="369332"/>
            </a:xfrm>
            <a:prstGeom prst="rect">
              <a:avLst/>
            </a:prstGeom>
            <a:noFill/>
          </p:spPr>
          <p:txBody>
            <a:bodyPr wrap="none" rtlCol="0">
              <a:spAutoFit/>
            </a:bodyPr>
            <a:lstStyle/>
            <a:p>
              <a:r>
                <a:rPr lang="en-US" dirty="0"/>
                <a:t>10,000 rows</a:t>
              </a:r>
            </a:p>
          </p:txBody>
        </p:sp>
        <p:pic>
          <p:nvPicPr>
            <p:cNvPr id="12" name="Picture 11">
              <a:extLst>
                <a:ext uri="{FF2B5EF4-FFF2-40B4-BE49-F238E27FC236}">
                  <a16:creationId xmlns:a16="http://schemas.microsoft.com/office/drawing/2014/main" id="{C83EC3D0-62A7-2A40-AF69-D90F25D88E47}"/>
                </a:ext>
              </a:extLst>
            </p:cNvPr>
            <p:cNvPicPr>
              <a:picLocks noChangeAspect="1"/>
            </p:cNvPicPr>
            <p:nvPr/>
          </p:nvPicPr>
          <p:blipFill>
            <a:blip r:embed="rId4"/>
            <a:stretch>
              <a:fillRect/>
            </a:stretch>
          </p:blipFill>
          <p:spPr>
            <a:xfrm>
              <a:off x="222152" y="1478981"/>
              <a:ext cx="4212859" cy="1220152"/>
            </a:xfrm>
            <a:prstGeom prst="rect">
              <a:avLst/>
            </a:prstGeom>
            <a:ln w="28575">
              <a:solidFill>
                <a:schemeClr val="tx1"/>
              </a:solidFill>
            </a:ln>
          </p:spPr>
        </p:pic>
      </p:grpSp>
    </p:spTree>
    <p:extLst>
      <p:ext uri="{BB962C8B-B14F-4D97-AF65-F5344CB8AC3E}">
        <p14:creationId xmlns:p14="http://schemas.microsoft.com/office/powerpoint/2010/main" val="260810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Some Experimental Design Considerations </a:t>
            </a:r>
          </a:p>
        </p:txBody>
      </p:sp>
      <p:sp>
        <p:nvSpPr>
          <p:cNvPr id="4" name="Rectangle 3"/>
          <p:cNvSpPr/>
          <p:nvPr/>
        </p:nvSpPr>
        <p:spPr>
          <a:xfrm>
            <a:off x="195431" y="1149294"/>
            <a:ext cx="11801138" cy="5262979"/>
          </a:xfrm>
          <a:prstGeom prst="rect">
            <a:avLst/>
          </a:prstGeom>
        </p:spPr>
        <p:txBody>
          <a:bodyPr wrap="square">
            <a:spAutoFit/>
          </a:bodyPr>
          <a:lstStyle/>
          <a:p>
            <a:r>
              <a:rPr lang="en-US" sz="2400" b="1" dirty="0"/>
              <a:t>Why do I need a control? </a:t>
            </a:r>
          </a:p>
          <a:p>
            <a:pPr lvl="1"/>
            <a:r>
              <a:rPr lang="en-US" sz="2400" dirty="0"/>
              <a:t>To interpret an experiment, we need to compare the experimental subjects to the correct reference group. </a:t>
            </a:r>
          </a:p>
          <a:p>
            <a:pPr lvl="1"/>
            <a:r>
              <a:rPr lang="en-US" sz="2400" dirty="0"/>
              <a:t>What about observational studies? </a:t>
            </a:r>
          </a:p>
          <a:p>
            <a:pPr lvl="1"/>
            <a:endParaRPr lang="en-US" sz="2400" dirty="0"/>
          </a:p>
          <a:p>
            <a:r>
              <a:rPr lang="en-US" sz="2400" b="1" dirty="0"/>
              <a:t>What is an appropriate control? </a:t>
            </a:r>
          </a:p>
          <a:p>
            <a:pPr lvl="1"/>
            <a:r>
              <a:rPr lang="en-US" sz="2400" dirty="0"/>
              <a:t>Ideal controls are identical to the experimental population, except for the one parameter being manipulated </a:t>
            </a:r>
          </a:p>
          <a:p>
            <a:pPr lvl="1"/>
            <a:r>
              <a:rPr lang="en-US" sz="2400" dirty="0"/>
              <a:t>The control population should be similar in all other respects to the experimental population </a:t>
            </a:r>
          </a:p>
          <a:p>
            <a:pPr lvl="1"/>
            <a:r>
              <a:rPr lang="en-US" sz="2400" dirty="0"/>
              <a:t>The control population should experience sham manipulations that simulate any manipulations applied to the experimental population </a:t>
            </a:r>
          </a:p>
          <a:p>
            <a:pPr lvl="1"/>
            <a:endParaRPr lang="en-US" sz="2400" dirty="0"/>
          </a:p>
          <a:p>
            <a:r>
              <a:rPr lang="en-US" sz="2400" b="1" dirty="0"/>
              <a:t>Sometimes you might need multiple different controls. </a:t>
            </a:r>
          </a:p>
        </p:txBody>
      </p:sp>
    </p:spTree>
    <p:extLst>
      <p:ext uri="{BB962C8B-B14F-4D97-AF65-F5344CB8AC3E}">
        <p14:creationId xmlns:p14="http://schemas.microsoft.com/office/powerpoint/2010/main" val="208782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3539430"/>
          </a:xfrm>
          <a:prstGeom prst="rect">
            <a:avLst/>
          </a:prstGeom>
        </p:spPr>
        <p:txBody>
          <a:bodyPr wrap="square">
            <a:spAutoFit/>
          </a:bodyPr>
          <a:lstStyle/>
          <a:p>
            <a:pPr fontAlgn="base"/>
            <a:endParaRPr lang="en-US" sz="3200" dirty="0"/>
          </a:p>
          <a:p>
            <a:pPr fontAlgn="base"/>
            <a:r>
              <a:rPr lang="en-US" sz="3200" b="1" dirty="0"/>
              <a:t>Variables</a:t>
            </a:r>
            <a:r>
              <a:rPr lang="en-US" sz="3200" dirty="0"/>
              <a:t>  </a:t>
            </a:r>
          </a:p>
          <a:p>
            <a:pPr fontAlgn="base"/>
            <a:r>
              <a:rPr lang="en-US" sz="3200" dirty="0"/>
              <a:t>The characteristics that differ among individuals </a:t>
            </a:r>
          </a:p>
          <a:p>
            <a:pPr fontAlgn="base"/>
            <a:br>
              <a:rPr lang="en-US" sz="3200" b="1" dirty="0"/>
            </a:br>
            <a:r>
              <a:rPr lang="en-US" sz="3200" b="1" dirty="0"/>
              <a:t>Data</a:t>
            </a:r>
            <a:r>
              <a:rPr lang="en-US" sz="3200" dirty="0"/>
              <a:t>  </a:t>
            </a:r>
          </a:p>
          <a:p>
            <a:pPr fontAlgn="base"/>
            <a:r>
              <a:rPr lang="en-US" sz="3200" dirty="0"/>
              <a:t>The measurements of variables taken for a sample of individuals </a:t>
            </a:r>
          </a:p>
          <a:p>
            <a:pPr fontAlgn="base"/>
            <a:endParaRPr lang="en-US" sz="3200" b="1" dirty="0"/>
          </a:p>
        </p:txBody>
      </p:sp>
    </p:spTree>
    <p:extLst>
      <p:ext uri="{BB962C8B-B14F-4D97-AF65-F5344CB8AC3E}">
        <p14:creationId xmlns:p14="http://schemas.microsoft.com/office/powerpoint/2010/main" val="3021628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Avoiding Experimenter Bias </a:t>
            </a:r>
          </a:p>
        </p:txBody>
      </p:sp>
      <p:sp>
        <p:nvSpPr>
          <p:cNvPr id="4" name="Rectangle 3"/>
          <p:cNvSpPr/>
          <p:nvPr/>
        </p:nvSpPr>
        <p:spPr>
          <a:xfrm>
            <a:off x="195431" y="1149294"/>
            <a:ext cx="11801138" cy="3046988"/>
          </a:xfrm>
          <a:prstGeom prst="rect">
            <a:avLst/>
          </a:prstGeom>
        </p:spPr>
        <p:txBody>
          <a:bodyPr wrap="square">
            <a:spAutoFit/>
          </a:bodyPr>
          <a:lstStyle/>
          <a:p>
            <a:r>
              <a:rPr lang="en-US" sz="2400" b="1" dirty="0"/>
              <a:t>Experimenter bias is real </a:t>
            </a:r>
          </a:p>
          <a:p>
            <a:pPr lvl="1"/>
            <a:r>
              <a:rPr lang="en-US" sz="2400" dirty="0"/>
              <a:t>The results of your study can be influenced by your expectations </a:t>
            </a:r>
          </a:p>
          <a:p>
            <a:pPr lvl="1"/>
            <a:endParaRPr lang="en-US" sz="2400" dirty="0"/>
          </a:p>
          <a:p>
            <a:r>
              <a:rPr lang="en-US" sz="2400" b="1" dirty="0"/>
              <a:t>Some precautions </a:t>
            </a:r>
          </a:p>
          <a:p>
            <a:pPr lvl="1"/>
            <a:r>
              <a:rPr lang="en-US" sz="2400" dirty="0"/>
              <a:t>Randomize assignment of subjects to controls and treatments (</a:t>
            </a:r>
            <a:r>
              <a:rPr lang="en-US" sz="2400" b="1" dirty="0"/>
              <a:t>use R or </a:t>
            </a:r>
            <a:r>
              <a:rPr lang="en-US" sz="2400" b="1" dirty="0" err="1"/>
              <a:t>random.org</a:t>
            </a:r>
            <a:r>
              <a:rPr lang="en-US" sz="2400" dirty="0"/>
              <a:t>).  </a:t>
            </a:r>
          </a:p>
          <a:p>
            <a:pPr lvl="1"/>
            <a:endParaRPr lang="en-US" sz="2400" dirty="0"/>
          </a:p>
          <a:p>
            <a:pPr lvl="1"/>
            <a:r>
              <a:rPr lang="en-US" sz="2400" dirty="0"/>
              <a:t>Humans are bad at recognizing and creating randomness. </a:t>
            </a:r>
          </a:p>
          <a:p>
            <a:endParaRPr lang="en-US" sz="2400" b="1" dirty="0"/>
          </a:p>
        </p:txBody>
      </p:sp>
    </p:spTree>
    <p:extLst>
      <p:ext uri="{BB962C8B-B14F-4D97-AF65-F5344CB8AC3E}">
        <p14:creationId xmlns:p14="http://schemas.microsoft.com/office/powerpoint/2010/main" val="6260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Avoiding Experimenter Bias </a:t>
            </a:r>
          </a:p>
        </p:txBody>
      </p:sp>
      <p:sp>
        <p:nvSpPr>
          <p:cNvPr id="4" name="Rectangle 3"/>
          <p:cNvSpPr/>
          <p:nvPr/>
        </p:nvSpPr>
        <p:spPr>
          <a:xfrm>
            <a:off x="195431" y="1149294"/>
            <a:ext cx="11801138" cy="2308324"/>
          </a:xfrm>
          <a:prstGeom prst="rect">
            <a:avLst/>
          </a:prstGeom>
        </p:spPr>
        <p:txBody>
          <a:bodyPr wrap="square">
            <a:spAutoFit/>
          </a:bodyPr>
          <a:lstStyle/>
          <a:p>
            <a:r>
              <a:rPr lang="en-US" sz="2400" b="1" dirty="0"/>
              <a:t>Use a blind or double-blind experimental design </a:t>
            </a:r>
          </a:p>
          <a:p>
            <a:pPr lvl="1"/>
            <a:r>
              <a:rPr lang="en-US" sz="2400" dirty="0"/>
              <a:t>Blind: the subject doesn’t know whether it’s an experimental or control subject </a:t>
            </a:r>
          </a:p>
          <a:p>
            <a:pPr lvl="1"/>
            <a:r>
              <a:rPr lang="en-US" sz="2400" dirty="0"/>
              <a:t>Double-blind: neither the researcher nor subject know which subjects are experimental versus control</a:t>
            </a:r>
          </a:p>
          <a:p>
            <a:pPr lvl="1"/>
            <a:endParaRPr lang="en-US" sz="2400" dirty="0"/>
          </a:p>
          <a:p>
            <a:r>
              <a:rPr lang="en-US" sz="2400" b="1" dirty="0"/>
              <a:t>How can you apply this to your research? </a:t>
            </a:r>
          </a:p>
        </p:txBody>
      </p:sp>
    </p:spTree>
    <p:extLst>
      <p:ext uri="{BB962C8B-B14F-4D97-AF65-F5344CB8AC3E}">
        <p14:creationId xmlns:p14="http://schemas.microsoft.com/office/powerpoint/2010/main" val="292978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Variables </a:t>
            </a:r>
          </a:p>
        </p:txBody>
      </p:sp>
      <p:sp>
        <p:nvSpPr>
          <p:cNvPr id="4" name="Rectangle 3"/>
          <p:cNvSpPr/>
          <p:nvPr/>
        </p:nvSpPr>
        <p:spPr>
          <a:xfrm>
            <a:off x="195431" y="467957"/>
            <a:ext cx="11801138" cy="3416320"/>
          </a:xfrm>
          <a:prstGeom prst="rect">
            <a:avLst/>
          </a:prstGeom>
        </p:spPr>
        <p:txBody>
          <a:bodyPr wrap="square">
            <a:spAutoFit/>
          </a:bodyPr>
          <a:lstStyle/>
          <a:p>
            <a:br>
              <a:rPr lang="en-US" sz="2400" dirty="0"/>
            </a:br>
            <a:endParaRPr lang="en-US" sz="2400" dirty="0"/>
          </a:p>
          <a:p>
            <a:pPr marL="457200" indent="-457200">
              <a:lnSpc>
                <a:spcPct val="150000"/>
              </a:lnSpc>
              <a:buFont typeface="+mj-lt"/>
              <a:buAutoNum type="arabicPeriod"/>
            </a:pPr>
            <a:r>
              <a:rPr lang="en-US" sz="2800" dirty="0"/>
              <a:t>A difference between groups that the experimenter fails to account for </a:t>
            </a:r>
          </a:p>
          <a:p>
            <a:pPr marL="457200" indent="-457200">
              <a:lnSpc>
                <a:spcPct val="150000"/>
              </a:lnSpc>
              <a:buFont typeface="+mj-lt"/>
              <a:buAutoNum type="arabicPeriod"/>
            </a:pPr>
            <a:r>
              <a:rPr lang="en-US" sz="2800" dirty="0"/>
              <a:t>A hidden variable that creates an apparent causal relationship that isn’t real </a:t>
            </a:r>
          </a:p>
          <a:p>
            <a:pPr marL="457200" indent="-457200">
              <a:lnSpc>
                <a:spcPct val="150000"/>
              </a:lnSpc>
              <a:buFont typeface="+mj-lt"/>
              <a:buAutoNum type="arabicPeriod"/>
            </a:pPr>
            <a:r>
              <a:rPr lang="en-US" sz="2800" b="1" dirty="0"/>
              <a:t>An experiment with confounded variables can be impossible to interpret and impossible to fix </a:t>
            </a:r>
            <a:endParaRPr lang="en-US" sz="2800" dirty="0"/>
          </a:p>
        </p:txBody>
      </p:sp>
    </p:spTree>
    <p:extLst>
      <p:ext uri="{BB962C8B-B14F-4D97-AF65-F5344CB8AC3E}">
        <p14:creationId xmlns:p14="http://schemas.microsoft.com/office/powerpoint/2010/main" val="7725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Variables </a:t>
            </a:r>
          </a:p>
        </p:txBody>
      </p:sp>
      <p:pic>
        <p:nvPicPr>
          <p:cNvPr id="5" name="Picture 4">
            <a:extLst>
              <a:ext uri="{FF2B5EF4-FFF2-40B4-BE49-F238E27FC236}">
                <a16:creationId xmlns:a16="http://schemas.microsoft.com/office/drawing/2014/main" id="{7B08F494-3715-1615-CF25-E9821684C555}"/>
              </a:ext>
            </a:extLst>
          </p:cNvPr>
          <p:cNvPicPr>
            <a:picLocks noChangeAspect="1"/>
          </p:cNvPicPr>
          <p:nvPr/>
        </p:nvPicPr>
        <p:blipFill rotWithShape="1">
          <a:blip r:embed="rId2"/>
          <a:srcRect l="8233" t="22246" r="10426" b="9071"/>
          <a:stretch/>
        </p:blipFill>
        <p:spPr>
          <a:xfrm>
            <a:off x="1046922" y="2451652"/>
            <a:ext cx="9833113" cy="3273287"/>
          </a:xfrm>
          <a:prstGeom prst="rect">
            <a:avLst/>
          </a:prstGeom>
        </p:spPr>
      </p:pic>
    </p:spTree>
    <p:extLst>
      <p:ext uri="{BB962C8B-B14F-4D97-AF65-F5344CB8AC3E}">
        <p14:creationId xmlns:p14="http://schemas.microsoft.com/office/powerpoint/2010/main" val="1900174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Variables </a:t>
            </a:r>
          </a:p>
        </p:txBody>
      </p:sp>
      <p:pic>
        <p:nvPicPr>
          <p:cNvPr id="5" name="Picture 4">
            <a:extLst>
              <a:ext uri="{FF2B5EF4-FFF2-40B4-BE49-F238E27FC236}">
                <a16:creationId xmlns:a16="http://schemas.microsoft.com/office/drawing/2014/main" id="{7B08F494-3715-1615-CF25-E9821684C555}"/>
              </a:ext>
            </a:extLst>
          </p:cNvPr>
          <p:cNvPicPr>
            <a:picLocks noChangeAspect="1"/>
          </p:cNvPicPr>
          <p:nvPr/>
        </p:nvPicPr>
        <p:blipFill>
          <a:blip r:embed="rId2"/>
          <a:stretch>
            <a:fillRect/>
          </a:stretch>
        </p:blipFill>
        <p:spPr>
          <a:xfrm>
            <a:off x="51636" y="1391480"/>
            <a:ext cx="12088728" cy="4765748"/>
          </a:xfrm>
          <a:prstGeom prst="rect">
            <a:avLst/>
          </a:prstGeom>
        </p:spPr>
      </p:pic>
    </p:spTree>
    <p:extLst>
      <p:ext uri="{BB962C8B-B14F-4D97-AF65-F5344CB8AC3E}">
        <p14:creationId xmlns:p14="http://schemas.microsoft.com/office/powerpoint/2010/main" val="940706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Example </a:t>
            </a:r>
          </a:p>
        </p:txBody>
      </p:sp>
      <p:sp>
        <p:nvSpPr>
          <p:cNvPr id="4" name="Rectangle 3"/>
          <p:cNvSpPr/>
          <p:nvPr/>
        </p:nvSpPr>
        <p:spPr>
          <a:xfrm>
            <a:off x="909415" y="1161821"/>
            <a:ext cx="10664635" cy="3208571"/>
          </a:xfrm>
          <a:prstGeom prst="rect">
            <a:avLst/>
          </a:prstGeom>
        </p:spPr>
        <p:txBody>
          <a:bodyPr wrap="square">
            <a:spAutoFit/>
          </a:bodyPr>
          <a:lstStyle/>
          <a:p>
            <a:r>
              <a:rPr lang="en-US" sz="3200" b="1" dirty="0"/>
              <a:t>Study type			</a:t>
            </a:r>
          </a:p>
          <a:p>
            <a:endParaRPr lang="en-US" sz="1050" dirty="0"/>
          </a:p>
          <a:p>
            <a:r>
              <a:rPr lang="en-US" sz="3200" dirty="0"/>
              <a:t>Gene expression level		</a:t>
            </a:r>
          </a:p>
          <a:p>
            <a:r>
              <a:rPr lang="en-US" sz="3200" dirty="0"/>
              <a:t>Diversification		</a:t>
            </a:r>
          </a:p>
          <a:p>
            <a:r>
              <a:rPr lang="en-US" sz="3200" dirty="0"/>
              <a:t>Lung cancer and coffee</a:t>
            </a:r>
          </a:p>
          <a:p>
            <a:r>
              <a:rPr lang="en-US" sz="3200" dirty="0"/>
              <a:t>Behavior</a:t>
            </a:r>
          </a:p>
          <a:p>
            <a:r>
              <a:rPr lang="en-US" sz="3200" dirty="0"/>
              <a:t>Effective population size</a:t>
            </a:r>
            <a:endParaRPr lang="en-US" sz="2400" dirty="0"/>
          </a:p>
        </p:txBody>
      </p:sp>
      <p:sp>
        <p:nvSpPr>
          <p:cNvPr id="3" name="Rectangle 2"/>
          <p:cNvSpPr/>
          <p:nvPr/>
        </p:nvSpPr>
        <p:spPr>
          <a:xfrm>
            <a:off x="5988627" y="1161821"/>
            <a:ext cx="6096000" cy="3208571"/>
          </a:xfrm>
          <a:prstGeom prst="rect">
            <a:avLst/>
          </a:prstGeom>
        </p:spPr>
        <p:txBody>
          <a:bodyPr>
            <a:spAutoFit/>
          </a:bodyPr>
          <a:lstStyle/>
          <a:p>
            <a:r>
              <a:rPr lang="en-US" sz="3200" b="1" dirty="0"/>
              <a:t>Confounding variable</a:t>
            </a:r>
          </a:p>
          <a:p>
            <a:endParaRPr lang="en-US" sz="1050" b="1" dirty="0"/>
          </a:p>
          <a:p>
            <a:r>
              <a:rPr lang="en-US" sz="3200" dirty="0"/>
              <a:t>Tissue used</a:t>
            </a:r>
          </a:p>
          <a:p>
            <a:r>
              <a:rPr lang="en-US" sz="3200" dirty="0"/>
              <a:t>unobserved traits</a:t>
            </a:r>
          </a:p>
          <a:p>
            <a:r>
              <a:rPr lang="en-US" sz="3200" dirty="0"/>
              <a:t>coffee smoking correlation</a:t>
            </a:r>
          </a:p>
          <a:p>
            <a:r>
              <a:rPr lang="en-US" sz="3200" dirty="0"/>
              <a:t>maternal effects</a:t>
            </a:r>
          </a:p>
          <a:p>
            <a:r>
              <a:rPr lang="en-US" sz="3200" dirty="0"/>
              <a:t>breeding system</a:t>
            </a:r>
          </a:p>
        </p:txBody>
      </p:sp>
    </p:spTree>
    <p:extLst>
      <p:ext uri="{BB962C8B-B14F-4D97-AF65-F5344CB8AC3E}">
        <p14:creationId xmlns:p14="http://schemas.microsoft.com/office/powerpoint/2010/main" val="191285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Redesign the procedure</a:t>
            </a:r>
          </a:p>
        </p:txBody>
      </p:sp>
      <p:sp>
        <p:nvSpPr>
          <p:cNvPr id="4" name="Rectangle 3"/>
          <p:cNvSpPr/>
          <p:nvPr/>
        </p:nvSpPr>
        <p:spPr>
          <a:xfrm>
            <a:off x="237995" y="1161821"/>
            <a:ext cx="9431106" cy="4401205"/>
          </a:xfrm>
          <a:prstGeom prst="rect">
            <a:avLst/>
          </a:prstGeom>
        </p:spPr>
        <p:txBody>
          <a:bodyPr wrap="square">
            <a:spAutoFit/>
          </a:bodyPr>
          <a:lstStyle/>
          <a:p>
            <a:pPr marL="457200" indent="-457200">
              <a:buFont typeface="Arial" charset="0"/>
              <a:buChar char="•"/>
            </a:pPr>
            <a:r>
              <a:rPr lang="en-US" sz="3200" dirty="0"/>
              <a:t>Collect 750 beetles from a population cage.</a:t>
            </a:r>
          </a:p>
          <a:p>
            <a:pPr marL="457200" indent="-457200">
              <a:buFont typeface="Arial" charset="0"/>
              <a:buChar char="•"/>
            </a:pPr>
            <a:r>
              <a:rPr lang="en-US" sz="3200" dirty="0"/>
              <a:t>Create 30 new vials with 25 beetles each.</a:t>
            </a:r>
          </a:p>
          <a:p>
            <a:pPr marL="457200" indent="-457200">
              <a:buFont typeface="Arial" charset="0"/>
              <a:buChar char="•"/>
            </a:pPr>
            <a:r>
              <a:rPr lang="en-US" sz="3200" dirty="0"/>
              <a:t>Make the first 15 of these control vials and use food media A.</a:t>
            </a:r>
          </a:p>
          <a:p>
            <a:pPr marL="457200" indent="-457200">
              <a:buFont typeface="Arial" charset="0"/>
              <a:buChar char="•"/>
            </a:pPr>
            <a:r>
              <a:rPr lang="en-US" sz="3200" dirty="0"/>
              <a:t>Make the next 15 of these experiment vials and use food media B.</a:t>
            </a:r>
          </a:p>
          <a:p>
            <a:pPr marL="457200" indent="-457200">
              <a:buFont typeface="Arial" charset="0"/>
              <a:buChar char="•"/>
            </a:pPr>
            <a:r>
              <a:rPr lang="en-US" sz="3200" dirty="0"/>
              <a:t>Place in a rack as shown and place in the incubator.</a:t>
            </a:r>
          </a:p>
          <a:p>
            <a:pPr marL="457200" indent="-457200">
              <a:buFont typeface="Arial" charset="0"/>
              <a:buChar char="•"/>
            </a:pPr>
            <a:r>
              <a:rPr lang="en-US" sz="3200" dirty="0"/>
              <a:t>Measure growth at day 15.</a:t>
            </a:r>
          </a:p>
          <a:p>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8526" y="1507974"/>
            <a:ext cx="1782387" cy="4734298"/>
          </a:xfrm>
          <a:prstGeom prst="rect">
            <a:avLst/>
          </a:prstGeom>
        </p:spPr>
      </p:pic>
      <p:sp>
        <p:nvSpPr>
          <p:cNvPr id="5" name="Rectangle 4"/>
          <p:cNvSpPr/>
          <p:nvPr/>
        </p:nvSpPr>
        <p:spPr>
          <a:xfrm rot="5400000">
            <a:off x="9475930" y="1453850"/>
            <a:ext cx="2701794" cy="18949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928527" y="1002213"/>
            <a:ext cx="1782386" cy="584775"/>
          </a:xfrm>
          <a:prstGeom prst="rect">
            <a:avLst/>
          </a:prstGeom>
          <a:noFill/>
        </p:spPr>
        <p:txBody>
          <a:bodyPr wrap="square" rtlCol="0">
            <a:spAutoFit/>
          </a:bodyPr>
          <a:lstStyle/>
          <a:p>
            <a:pPr algn="ctr"/>
            <a:r>
              <a:rPr lang="en-US" sz="3200"/>
              <a:t>Media A</a:t>
            </a:r>
          </a:p>
        </p:txBody>
      </p:sp>
      <p:sp>
        <p:nvSpPr>
          <p:cNvPr id="7" name="Rectangle 6"/>
          <p:cNvSpPr/>
          <p:nvPr/>
        </p:nvSpPr>
        <p:spPr>
          <a:xfrm rot="5400000">
            <a:off x="9382521" y="4252298"/>
            <a:ext cx="2895101" cy="18949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928526" y="6143447"/>
            <a:ext cx="1782387" cy="584775"/>
          </a:xfrm>
          <a:prstGeom prst="rect">
            <a:avLst/>
          </a:prstGeom>
          <a:noFill/>
        </p:spPr>
        <p:txBody>
          <a:bodyPr wrap="square" rtlCol="0">
            <a:spAutoFit/>
          </a:bodyPr>
          <a:lstStyle/>
          <a:p>
            <a:pPr algn="ctr"/>
            <a:r>
              <a:rPr lang="en-US" sz="3200" dirty="0"/>
              <a:t>Media B</a:t>
            </a:r>
          </a:p>
        </p:txBody>
      </p:sp>
    </p:spTree>
    <p:extLst>
      <p:ext uri="{BB962C8B-B14F-4D97-AF65-F5344CB8AC3E}">
        <p14:creationId xmlns:p14="http://schemas.microsoft.com/office/powerpoint/2010/main" val="1396540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6001643"/>
          </a:xfrm>
          <a:prstGeom prst="rect">
            <a:avLst/>
          </a:prstGeom>
        </p:spPr>
        <p:txBody>
          <a:bodyPr wrap="square">
            <a:spAutoFit/>
          </a:bodyPr>
          <a:lstStyle/>
          <a:p>
            <a:pPr fontAlgn="base"/>
            <a:r>
              <a:rPr lang="en-US" sz="3200" b="1" dirty="0"/>
              <a:t>Numerical Variables</a:t>
            </a:r>
            <a:r>
              <a:rPr lang="en-US" sz="3200" dirty="0"/>
              <a:t> </a:t>
            </a:r>
          </a:p>
          <a:p>
            <a:pPr fontAlgn="base"/>
            <a:r>
              <a:rPr lang="en-US" sz="3200" dirty="0"/>
              <a:t>Individuals vary on a quantitative scale</a:t>
            </a:r>
          </a:p>
          <a:p>
            <a:pPr fontAlgn="base"/>
            <a:endParaRPr lang="en-US" sz="3200" dirty="0"/>
          </a:p>
          <a:p>
            <a:pPr fontAlgn="base"/>
            <a:r>
              <a:rPr lang="en-US" sz="3200" b="1" dirty="0"/>
              <a:t>Categorical Variables</a:t>
            </a:r>
            <a:r>
              <a:rPr lang="en-US" sz="3200" dirty="0"/>
              <a:t>  </a:t>
            </a:r>
          </a:p>
          <a:p>
            <a:pPr fontAlgn="base"/>
            <a:r>
              <a:rPr lang="en-US" sz="3200" dirty="0"/>
              <a:t>Individuals are in qualitative categories   </a:t>
            </a:r>
          </a:p>
          <a:p>
            <a:pPr fontAlgn="base"/>
            <a:endParaRPr lang="en-US" sz="3200" dirty="0"/>
          </a:p>
          <a:p>
            <a:pPr fontAlgn="base"/>
            <a:r>
              <a:rPr lang="en-US" sz="3200" b="1" dirty="0"/>
              <a:t>Ordinal</a:t>
            </a:r>
            <a:r>
              <a:rPr lang="en-US" sz="3200" dirty="0"/>
              <a:t> </a:t>
            </a:r>
          </a:p>
          <a:p>
            <a:pPr fontAlgn="base"/>
            <a:r>
              <a:rPr lang="en-US" sz="3200" dirty="0"/>
              <a:t>The categories can be ordered </a:t>
            </a:r>
          </a:p>
          <a:p>
            <a:pPr fontAlgn="base"/>
            <a:endParaRPr lang="en-US" sz="3200" dirty="0"/>
          </a:p>
          <a:p>
            <a:pPr fontAlgn="base"/>
            <a:r>
              <a:rPr lang="en-US" sz="3200" b="1" dirty="0"/>
              <a:t>Nominal</a:t>
            </a:r>
            <a:r>
              <a:rPr lang="en-US" sz="3200" dirty="0"/>
              <a:t> </a:t>
            </a:r>
          </a:p>
          <a:p>
            <a:pPr fontAlgn="base"/>
            <a:r>
              <a:rPr lang="en-US" sz="3200" dirty="0"/>
              <a:t>The categories have no inherent order</a:t>
            </a:r>
          </a:p>
          <a:p>
            <a:pPr fontAlgn="base"/>
            <a:r>
              <a:rPr lang="en-US" sz="3200" dirty="0"/>
              <a:t> </a:t>
            </a:r>
          </a:p>
        </p:txBody>
      </p:sp>
      <p:pic>
        <p:nvPicPr>
          <p:cNvPr id="5" name="Picture 4">
            <a:extLst>
              <a:ext uri="{FF2B5EF4-FFF2-40B4-BE49-F238E27FC236}">
                <a16:creationId xmlns:a16="http://schemas.microsoft.com/office/drawing/2014/main" id="{66DDB32F-768B-6F2E-B378-6BB3DA49875A}"/>
              </a:ext>
            </a:extLst>
          </p:cNvPr>
          <p:cNvPicPr>
            <a:picLocks noChangeAspect="1"/>
          </p:cNvPicPr>
          <p:nvPr/>
        </p:nvPicPr>
        <p:blipFill>
          <a:blip r:embed="rId2"/>
          <a:stretch>
            <a:fillRect/>
          </a:stretch>
        </p:blipFill>
        <p:spPr>
          <a:xfrm>
            <a:off x="7137400" y="1073547"/>
            <a:ext cx="5054600" cy="2044700"/>
          </a:xfrm>
          <a:prstGeom prst="rect">
            <a:avLst/>
          </a:prstGeom>
        </p:spPr>
      </p:pic>
      <p:pic>
        <p:nvPicPr>
          <p:cNvPr id="2050" name="Picture 2" descr="Identifying soil types and compaction of soil subgrades - Pool &amp; Spa  Marketing">
            <a:extLst>
              <a:ext uri="{FF2B5EF4-FFF2-40B4-BE49-F238E27FC236}">
                <a16:creationId xmlns:a16="http://schemas.microsoft.com/office/drawing/2014/main" id="{1192BE9F-1B7C-DFDC-0518-57CE916F4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875" y="3361267"/>
            <a:ext cx="3326591" cy="3126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10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Continuous vs Discrete</a:t>
            </a:r>
          </a:p>
        </p:txBody>
      </p:sp>
      <p:sp>
        <p:nvSpPr>
          <p:cNvPr id="4" name="Rectangle 3"/>
          <p:cNvSpPr/>
          <p:nvPr/>
        </p:nvSpPr>
        <p:spPr>
          <a:xfrm>
            <a:off x="250521" y="1159402"/>
            <a:ext cx="5296334" cy="3539430"/>
          </a:xfrm>
          <a:prstGeom prst="rect">
            <a:avLst/>
          </a:prstGeom>
        </p:spPr>
        <p:txBody>
          <a:bodyPr wrap="square">
            <a:spAutoFit/>
          </a:bodyPr>
          <a:lstStyle/>
          <a:p>
            <a:pPr fontAlgn="base"/>
            <a:r>
              <a:rPr lang="en-US" sz="3200" b="1" dirty="0"/>
              <a:t>Continuous variables</a:t>
            </a:r>
            <a:endParaRPr lang="en-US" sz="3200" dirty="0"/>
          </a:p>
          <a:p>
            <a:pPr fontAlgn="base"/>
            <a:r>
              <a:rPr lang="en-US" sz="3200" dirty="0"/>
              <a:t>a variable that has an infinite number of possible values</a:t>
            </a:r>
          </a:p>
          <a:p>
            <a:pPr fontAlgn="base"/>
            <a:endParaRPr lang="en-US" sz="3200" b="1" dirty="0"/>
          </a:p>
          <a:p>
            <a:pPr fontAlgn="base"/>
            <a:r>
              <a:rPr lang="en-US" sz="3200" b="1" dirty="0"/>
              <a:t>Discrete variables</a:t>
            </a:r>
            <a:endParaRPr lang="en-US" sz="3200" dirty="0"/>
          </a:p>
          <a:p>
            <a:pPr fontAlgn="base"/>
            <a:r>
              <a:rPr lang="en-US" sz="3200" dirty="0"/>
              <a:t>a variable that has a finite number of possible values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973" y="1159402"/>
            <a:ext cx="1297725" cy="29739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59402"/>
            <a:ext cx="2963474" cy="28387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21" y="4831467"/>
            <a:ext cx="5148197" cy="184948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27549"/>
          <a:stretch/>
        </p:blipFill>
        <p:spPr>
          <a:xfrm>
            <a:off x="6096000" y="4560640"/>
            <a:ext cx="3814873" cy="2120314"/>
          </a:xfrm>
          <a:prstGeom prst="rect">
            <a:avLst/>
          </a:prstGeom>
        </p:spPr>
      </p:pic>
    </p:spTree>
    <p:extLst>
      <p:ext uri="{BB962C8B-B14F-4D97-AF65-F5344CB8AC3E}">
        <p14:creationId xmlns:p14="http://schemas.microsoft.com/office/powerpoint/2010/main" val="433063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Explanatory and Response Variables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666" y="1240380"/>
            <a:ext cx="10369983" cy="5323258"/>
          </a:xfrm>
          <a:prstGeom prst="rect">
            <a:avLst/>
          </a:prstGeom>
        </p:spPr>
      </p:pic>
    </p:spTree>
    <p:extLst>
      <p:ext uri="{BB962C8B-B14F-4D97-AF65-F5344CB8AC3E}">
        <p14:creationId xmlns:p14="http://schemas.microsoft.com/office/powerpoint/2010/main" val="1965115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a:t>
            </a:r>
          </a:p>
        </p:txBody>
      </p:sp>
      <p:sp>
        <p:nvSpPr>
          <p:cNvPr id="4" name="Rectangle 3"/>
          <p:cNvSpPr/>
          <p:nvPr/>
        </p:nvSpPr>
        <p:spPr>
          <a:xfrm>
            <a:off x="256378" y="3208620"/>
            <a:ext cx="11679244" cy="646331"/>
          </a:xfrm>
          <a:prstGeom prst="rect">
            <a:avLst/>
          </a:prstGeom>
        </p:spPr>
        <p:txBody>
          <a:bodyPr wrap="square">
            <a:spAutoFit/>
          </a:bodyPr>
          <a:lstStyle/>
          <a:p>
            <a:pPr algn="ctr" fontAlgn="base"/>
            <a:r>
              <a:rPr lang="en-US" sz="3600" b="1" dirty="0"/>
              <a:t>What is sample?</a:t>
            </a:r>
            <a:endParaRPr lang="en-US" sz="3600" dirty="0"/>
          </a:p>
        </p:txBody>
      </p:sp>
    </p:spTree>
    <p:extLst>
      <p:ext uri="{BB962C8B-B14F-4D97-AF65-F5344CB8AC3E}">
        <p14:creationId xmlns:p14="http://schemas.microsoft.com/office/powerpoint/2010/main" val="1902704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Populations and Samples</a:t>
            </a:r>
          </a:p>
        </p:txBody>
      </p:sp>
      <p:sp>
        <p:nvSpPr>
          <p:cNvPr id="4" name="Rectangle 3"/>
          <p:cNvSpPr/>
          <p:nvPr/>
        </p:nvSpPr>
        <p:spPr>
          <a:xfrm>
            <a:off x="145326" y="1073548"/>
            <a:ext cx="11679244" cy="5078313"/>
          </a:xfrm>
          <a:prstGeom prst="rect">
            <a:avLst/>
          </a:prstGeom>
        </p:spPr>
        <p:txBody>
          <a:bodyPr wrap="square">
            <a:spAutoFit/>
          </a:bodyPr>
          <a:lstStyle/>
          <a:p>
            <a:pPr marL="571500" indent="-571500" fontAlgn="base">
              <a:buFont typeface="Arial" charset="0"/>
              <a:buChar char="•"/>
            </a:pPr>
            <a:r>
              <a:rPr lang="en-US" sz="3600" b="1" dirty="0"/>
              <a:t>Populations</a:t>
            </a:r>
            <a:br>
              <a:rPr lang="en-US" sz="3600" dirty="0"/>
            </a:br>
            <a:r>
              <a:rPr lang="en-US" sz="3600" dirty="0"/>
              <a:t>Some sort of group of something - could be anything</a:t>
            </a:r>
          </a:p>
          <a:p>
            <a:pPr marL="1028700" lvl="1" indent="-571500" fontAlgn="base">
              <a:buFont typeface="Arial" charset="0"/>
              <a:buChar char="•"/>
            </a:pPr>
            <a:r>
              <a:rPr lang="en-US" sz="3600" dirty="0"/>
              <a:t>Undergraduates at Texas A&amp;M</a:t>
            </a:r>
          </a:p>
          <a:p>
            <a:pPr marL="1028700" lvl="1" indent="-571500" fontAlgn="base">
              <a:buFont typeface="Arial" charset="0"/>
              <a:buChar char="•"/>
            </a:pPr>
            <a:r>
              <a:rPr lang="en-US" sz="3600" dirty="0"/>
              <a:t>Jewel beetles in Arizona</a:t>
            </a:r>
          </a:p>
          <a:p>
            <a:pPr marL="1028700" lvl="1" indent="-571500" fontAlgn="base">
              <a:buFont typeface="Arial" charset="0"/>
              <a:buChar char="•"/>
            </a:pPr>
            <a:r>
              <a:rPr lang="en-US" sz="3600" dirty="0"/>
              <a:t>Strain of flies in the lab </a:t>
            </a:r>
          </a:p>
          <a:p>
            <a:pPr marL="1028700" lvl="1" indent="-571500" fontAlgn="base">
              <a:buFont typeface="Arial" charset="0"/>
              <a:buChar char="•"/>
            </a:pPr>
            <a:r>
              <a:rPr lang="en-US" sz="3600" dirty="0"/>
              <a:t>People on the titanic</a:t>
            </a:r>
          </a:p>
          <a:p>
            <a:pPr fontAlgn="base"/>
            <a:r>
              <a:rPr lang="en-US" sz="3600" dirty="0"/>
              <a:t> </a:t>
            </a:r>
          </a:p>
          <a:p>
            <a:pPr marL="571500" indent="-571500" fontAlgn="base">
              <a:buFont typeface="Arial" charset="0"/>
              <a:buChar char="•"/>
            </a:pPr>
            <a:r>
              <a:rPr lang="en-US" sz="3600" b="1" dirty="0"/>
              <a:t>Samples</a:t>
            </a:r>
            <a:endParaRPr lang="en-US" sz="3600" dirty="0"/>
          </a:p>
          <a:p>
            <a:pPr marL="1028700" lvl="1" indent="-571500" fontAlgn="base">
              <a:buFont typeface="Arial" charset="0"/>
              <a:buChar char="•"/>
            </a:pPr>
            <a:r>
              <a:rPr lang="en-US" sz="3600" dirty="0"/>
              <a:t>A subset of individuals drawn from a population </a:t>
            </a:r>
          </a:p>
        </p:txBody>
      </p:sp>
    </p:spTree>
    <p:extLst>
      <p:ext uri="{BB962C8B-B14F-4D97-AF65-F5344CB8AC3E}">
        <p14:creationId xmlns:p14="http://schemas.microsoft.com/office/powerpoint/2010/main" val="1920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21170</TotalTime>
  <Words>2082</Words>
  <Application>Microsoft Macintosh PowerPoint</Application>
  <PresentationFormat>Widescreen</PresentationFormat>
  <Paragraphs>283</Paragraphs>
  <Slides>46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Calibri Light</vt:lpstr>
      <vt:lpstr>Cambria Math</vt:lpstr>
      <vt:lpstr>inherit</vt:lpstr>
      <vt:lpstr>Roboto</vt:lpstr>
      <vt:lpstr>Office Theme</vt:lpstr>
      <vt:lpstr>Statistical Principles Biology 683  Heath Blackmon</vt:lpstr>
      <vt:lpstr>This week</vt:lpstr>
      <vt:lpstr>Data</vt:lpstr>
      <vt:lpstr>Data</vt:lpstr>
      <vt:lpstr>Data</vt:lpstr>
      <vt:lpstr>Continuous vs Discrete</vt:lpstr>
      <vt:lpstr>Explanatory and Response Variables</vt:lpstr>
      <vt:lpstr>Sampling</vt:lpstr>
      <vt:lpstr>Populations and Samples</vt:lpstr>
      <vt:lpstr>Going from samples to populations</vt:lpstr>
      <vt:lpstr>Falling Cats</vt:lpstr>
      <vt:lpstr>What is the population?</vt:lpstr>
      <vt:lpstr>Sampling Considerations</vt:lpstr>
      <vt:lpstr>Random Sampling</vt:lpstr>
      <vt:lpstr>Hypotheses and P-values</vt:lpstr>
      <vt:lpstr>The Null Hypothesis </vt:lpstr>
      <vt:lpstr>Examples of Null Hypotheses </vt:lpstr>
      <vt:lpstr>Rejecting the Null </vt:lpstr>
      <vt:lpstr>What is a p-value?</vt:lpstr>
      <vt:lpstr>Misconceptions about p-values</vt:lpstr>
      <vt:lpstr>Thoughts</vt:lpstr>
      <vt:lpstr>There are many ways of calculating p-values</vt:lpstr>
      <vt:lpstr>Type I versus Type II Error</vt:lpstr>
      <vt:lpstr>Parameter, estimates, sampling considerations</vt:lpstr>
      <vt:lpstr>Accuracy vs Precision</vt:lpstr>
      <vt:lpstr>Accuracy vs Precision</vt:lpstr>
      <vt:lpstr>Experimental vs observational studies</vt:lpstr>
      <vt:lpstr>Statistical Principles Biology 683  Heath Blackmon</vt:lpstr>
      <vt:lpstr>Why should we summarize data?</vt:lpstr>
      <vt:lpstr>Typical summary statistics</vt:lpstr>
      <vt:lpstr>Symbols for samples and populations</vt:lpstr>
      <vt:lpstr>For a sample of a population</vt:lpstr>
      <vt:lpstr>Central limit theorem</vt:lpstr>
      <vt:lpstr>Central limit theorem</vt:lpstr>
      <vt:lpstr>Central limit theorem</vt:lpstr>
      <vt:lpstr>Estimating with uncertainty</vt:lpstr>
      <vt:lpstr>Confidence Interval vs Credible Interval</vt:lpstr>
      <vt:lpstr>Confidence Interval vs Credible Interval</vt:lpstr>
      <vt:lpstr>Some Experimental Design Considerations </vt:lpstr>
      <vt:lpstr>Avoiding Experimenter Bias </vt:lpstr>
      <vt:lpstr>Avoiding Experimenter Bias </vt:lpstr>
      <vt:lpstr>Confounding Variables </vt:lpstr>
      <vt:lpstr>Confounding Variables </vt:lpstr>
      <vt:lpstr>Confounding Variables </vt:lpstr>
      <vt:lpstr>Confounding Example </vt:lpstr>
      <vt:lpstr>Redesign the procedure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60</cp:revision>
  <cp:lastPrinted>2018-01-03T19:12:41Z</cp:lastPrinted>
  <dcterms:created xsi:type="dcterms:W3CDTF">2018-01-03T17:15:04Z</dcterms:created>
  <dcterms:modified xsi:type="dcterms:W3CDTF">2023-08-31T13:50:22Z</dcterms:modified>
</cp:coreProperties>
</file>